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7"/>
  </p:notesMasterIdLst>
  <p:handoutMasterIdLst>
    <p:handoutMasterId r:id="rId38"/>
  </p:handoutMasterIdLst>
  <p:sldIdLst>
    <p:sldId id="3574" r:id="rId5"/>
    <p:sldId id="3685" r:id="rId6"/>
    <p:sldId id="3596" r:id="rId7"/>
    <p:sldId id="3649" r:id="rId8"/>
    <p:sldId id="3643" r:id="rId9"/>
    <p:sldId id="3642" r:id="rId10"/>
    <p:sldId id="3644" r:id="rId11"/>
    <p:sldId id="3645" r:id="rId12"/>
    <p:sldId id="3662" r:id="rId13"/>
    <p:sldId id="3671" r:id="rId14"/>
    <p:sldId id="3677" r:id="rId15"/>
    <p:sldId id="3653" r:id="rId16"/>
    <p:sldId id="3655" r:id="rId17"/>
    <p:sldId id="3651" r:id="rId18"/>
    <p:sldId id="3652" r:id="rId19"/>
    <p:sldId id="3663" r:id="rId20"/>
    <p:sldId id="3672" r:id="rId21"/>
    <p:sldId id="3678" r:id="rId22"/>
    <p:sldId id="3657" r:id="rId23"/>
    <p:sldId id="3650" r:id="rId24"/>
    <p:sldId id="3664" r:id="rId25"/>
    <p:sldId id="3674" r:id="rId26"/>
    <p:sldId id="3679" r:id="rId27"/>
    <p:sldId id="3660" r:id="rId28"/>
    <p:sldId id="3661" r:id="rId29"/>
    <p:sldId id="3659" r:id="rId30"/>
    <p:sldId id="3666" r:id="rId31"/>
    <p:sldId id="3676" r:id="rId32"/>
    <p:sldId id="3680" r:id="rId33"/>
    <p:sldId id="3675" r:id="rId34"/>
    <p:sldId id="3684" r:id="rId35"/>
    <p:sldId id="3681"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739500-FD9D-C69E-0B47-087DC91B123E}" name="Rebecca Kee" initials="RK" userId="S::rebeccak@knowledgeservices.com::b024d594-ae22-4796-9da4-987efb79e3b3" providerId="AD"/>
  <p188:author id="{1190E42B-EB7B-431E-7947-CBAAA4D4D776}" name="Olivia Maple" initials="OM" userId="S::oliviam@knowledgeservices.com::d219e7a4-794f-4a46-aaeb-9b45a98e30b6" providerId="AD"/>
  <p188:author id="{4D44773E-F21D-C1A3-7D0E-885532036D15}" name="Jessica Van Eerde" initials="" userId="S::jessicav@knowledgeservices.com::28b31035-1f4a-4b32-a08e-f1958edb5957" providerId="AD"/>
  <p188:author id="{2A74F658-F516-9989-0A9F-2D1307B133CD}" name="Leah McGrath" initials="LM" userId="S::leahm@knowledgeservices.com::74905bde-d5c0-4ac9-8320-0a65085c5f3a" providerId="AD"/>
  <p188:author id="{C506506D-E84D-AF3B-DF34-EA2EE1ABDA97}" name="Taylor Webster" initials="" userId="S::taylorw@knowledgeservices.com::372ae7c9-14fd-431f-b691-c6a2fc0ea73c" providerId="AD"/>
  <p188:author id="{11AFD070-9ED3-F7DE-A27D-54B9ED98783D}" name="David Resler" initials="DR" userId="S::davidr@knowledgeservices.com::269cd057-0d9d-4ed0-8879-e2ecefcf61b2" providerId="AD"/>
  <p188:author id="{E45C587C-C601-A31D-E649-A42E45AAA79B}" name="Chance Grubb" initials="CG" userId="S::chanceg@knowledgeservices.com::33a7684f-26c9-4bf0-aafe-12c4e5abf930" providerId="AD"/>
  <p188:author id="{9A1853CE-05CD-B04A-4E69-81A8C4673850}" name="Leah McGrath" initials="LM" userId="S::leah@stateramp.org::a74defa8-1f66-48c6-a4d9-2cac0e547913" providerId="AD"/>
  <p188:author id="{138E03DD-0FE5-DC75-76FF-3E73DBA0B91B}" name="Stacey Carswell" initials="SC" userId="S::staceyc@knowledgeservices.com::ef0711b6-15ed-4ea3-b3bb-3c55c8382eef" providerId="AD"/>
  <p188:author id="{265443E7-DB9E-159E-EA61-D112075BD94F}" name="Jessica Kashary" initials="JK" userId="S::jessicak@knowledgeservices.com::28b31035-1f4a-4b32-a08e-f1958edb59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ett Nagel" initials="BN" lastIdx="17" clrIdx="0">
    <p:extLst>
      <p:ext uri="{19B8F6BF-5375-455C-9EA6-DF929625EA0E}">
        <p15:presenceInfo xmlns:p15="http://schemas.microsoft.com/office/powerpoint/2012/main" userId="S::brettn@knowledgeservices.com::59df2130-6048-44cd-8912-a028afabaa9c" providerId="AD"/>
      </p:ext>
    </p:extLst>
  </p:cmAuthor>
  <p:cmAuthor id="2" name="Leah McGrath" initials="LM" lastIdx="13" clrIdx="1">
    <p:extLst>
      <p:ext uri="{19B8F6BF-5375-455C-9EA6-DF929625EA0E}">
        <p15:presenceInfo xmlns:p15="http://schemas.microsoft.com/office/powerpoint/2012/main" userId="S::leahm@knowledgeservices.com::74905bde-d5c0-4ac9-8320-0a65085c5f3a" providerId="AD"/>
      </p:ext>
    </p:extLst>
  </p:cmAuthor>
  <p:cmAuthor id="3" name="Joe Bielawski" initials="JB" lastIdx="16" clrIdx="2">
    <p:extLst>
      <p:ext uri="{19B8F6BF-5375-455C-9EA6-DF929625EA0E}">
        <p15:presenceInfo xmlns:p15="http://schemas.microsoft.com/office/powerpoint/2012/main" userId="S::joeb@knowledgeservices.com::0c7b516e-d5e7-4148-a397-5c9096e008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DBF"/>
    <a:srgbClr val="132B3F"/>
    <a:srgbClr val="000000"/>
    <a:srgbClr val="159DA1"/>
    <a:srgbClr val="E08309"/>
    <a:srgbClr val="0DB558"/>
    <a:srgbClr val="1F4D73"/>
    <a:srgbClr val="0A7A71"/>
    <a:srgbClr val="E3E2DD"/>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095F2-3B6F-45CA-98A5-9388B212CD7C}" v="118" dt="2025-04-14T14:03:33.794"/>
    <p1510:client id="{6304A5DE-EDA4-828F-6A86-39CBCF29AAD7}" v="458" dt="2025-04-14T13:09:16.185"/>
    <p1510:client id="{F0EFC933-6C69-6A54-CD01-BC87EBC767F0}" v="339" dt="2025-04-14T13:22:16.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45" autoAdjust="0"/>
  </p:normalViewPr>
  <p:slideViewPr>
    <p:cSldViewPr snapToGrid="0">
      <p:cViewPr varScale="1">
        <p:scale>
          <a:sx n="136" d="100"/>
          <a:sy n="136" d="100"/>
        </p:scale>
        <p:origin x="1218"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881CF-D71B-5B43-A8E5-348B71E6E32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873F17-DAB9-3C45-B82C-341050AD313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051DB3D-18FA-A64F-AE71-36BC81EC0F9F}" type="datetimeFigureOut">
              <a:rPr lang="en-US" smtClean="0"/>
              <a:t>4/14/2025</a:t>
            </a:fld>
            <a:endParaRPr lang="en-US"/>
          </a:p>
        </p:txBody>
      </p:sp>
      <p:sp>
        <p:nvSpPr>
          <p:cNvPr id="4" name="Footer Placeholder 3">
            <a:extLst>
              <a:ext uri="{FF2B5EF4-FFF2-40B4-BE49-F238E27FC236}">
                <a16:creationId xmlns:a16="http://schemas.microsoft.com/office/drawing/2014/main" id="{4AFF59E6-1792-5C4F-8B16-BF8DEBC3028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99A1B3-4FBB-1C42-8F73-2BC9AAD415B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CE37102-3D88-F949-9744-2DDA41ED1905}" type="slidenum">
              <a:rPr lang="en-US" smtClean="0"/>
              <a:t>‹#›</a:t>
            </a:fld>
            <a:endParaRPr lang="en-US"/>
          </a:p>
        </p:txBody>
      </p:sp>
    </p:spTree>
    <p:extLst>
      <p:ext uri="{BB962C8B-B14F-4D97-AF65-F5344CB8AC3E}">
        <p14:creationId xmlns:p14="http://schemas.microsoft.com/office/powerpoint/2010/main" val="270715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7EFF6D-B143-429E-A689-5798DED01524}" type="datetimeFigureOut">
              <a:rPr lang="en-US" smtClean="0"/>
              <a:t>4/14/2025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17B3-E32F-48AA-B50E-49AF2342AFDB}" type="slidenum">
              <a:rPr lang="en-US" smtClean="0"/>
              <a:t>‹#›</a:t>
            </a:fld>
            <a:endParaRPr lang="en-US"/>
          </a:p>
        </p:txBody>
      </p:sp>
    </p:spTree>
    <p:extLst>
      <p:ext uri="{BB962C8B-B14F-4D97-AF65-F5344CB8AC3E}">
        <p14:creationId xmlns:p14="http://schemas.microsoft.com/office/powerpoint/2010/main" val="322397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6D17B3-E32F-48AA-B50E-49AF2342AFDB}" type="slidenum">
              <a:rPr lang="en-US" smtClean="0"/>
              <a:t>1</a:t>
            </a:fld>
            <a:endParaRPr lang="en-US"/>
          </a:p>
        </p:txBody>
      </p:sp>
    </p:spTree>
    <p:extLst>
      <p:ext uri="{BB962C8B-B14F-4D97-AF65-F5344CB8AC3E}">
        <p14:creationId xmlns:p14="http://schemas.microsoft.com/office/powerpoint/2010/main" val="24667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3D7D-09E1-2727-7824-9EC65813B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5A7C9-CFD9-3742-5F57-F54B5ED8D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00212-2D33-A4D3-471F-D4E7EE7EA5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FD8FDE8-2581-9C2E-E943-2E4C0829733D}"/>
              </a:ext>
            </a:extLst>
          </p:cNvPr>
          <p:cNvSpPr>
            <a:spLocks noGrp="1"/>
          </p:cNvSpPr>
          <p:nvPr>
            <p:ph type="sldNum" sz="quarter" idx="5"/>
          </p:nvPr>
        </p:nvSpPr>
        <p:spPr/>
        <p:txBody>
          <a:bodyPr/>
          <a:lstStyle/>
          <a:p>
            <a:fld id="{3D6D17B3-E32F-48AA-B50E-49AF2342AFDB}" type="slidenum">
              <a:rPr lang="en-US" smtClean="0"/>
              <a:t>10</a:t>
            </a:fld>
            <a:endParaRPr lang="en-US"/>
          </a:p>
        </p:txBody>
      </p:sp>
    </p:spTree>
    <p:extLst>
      <p:ext uri="{BB962C8B-B14F-4D97-AF65-F5344CB8AC3E}">
        <p14:creationId xmlns:p14="http://schemas.microsoft.com/office/powerpoint/2010/main" val="73797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031B5-ACDE-992F-53F4-463BC38CC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9CD5C-16D2-3A95-42FC-0F95DB64E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DE917-FC07-60F4-7001-AC64967742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85CA03-B777-A794-3515-7C1718F08908}"/>
              </a:ext>
            </a:extLst>
          </p:cNvPr>
          <p:cNvSpPr>
            <a:spLocks noGrp="1"/>
          </p:cNvSpPr>
          <p:nvPr>
            <p:ph type="sldNum" sz="quarter" idx="5"/>
          </p:nvPr>
        </p:nvSpPr>
        <p:spPr/>
        <p:txBody>
          <a:bodyPr/>
          <a:lstStyle/>
          <a:p>
            <a:fld id="{3D6D17B3-E32F-48AA-B50E-49AF2342AFDB}" type="slidenum">
              <a:rPr lang="en-US" smtClean="0"/>
              <a:t>11</a:t>
            </a:fld>
            <a:endParaRPr lang="en-US"/>
          </a:p>
        </p:txBody>
      </p:sp>
    </p:spTree>
    <p:extLst>
      <p:ext uri="{BB962C8B-B14F-4D97-AF65-F5344CB8AC3E}">
        <p14:creationId xmlns:p14="http://schemas.microsoft.com/office/powerpoint/2010/main" val="339554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5C31-46C0-0D97-B5C5-AB8230CA2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DA987-7708-BA2D-FD7A-5AED494D2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E4D04-3000-46E5-9A78-772E91BC80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1145BCA-B3F6-BB27-ED3E-7EC4A3FE8600}"/>
              </a:ext>
            </a:extLst>
          </p:cNvPr>
          <p:cNvSpPr>
            <a:spLocks noGrp="1"/>
          </p:cNvSpPr>
          <p:nvPr>
            <p:ph type="sldNum" sz="quarter" idx="5"/>
          </p:nvPr>
        </p:nvSpPr>
        <p:spPr/>
        <p:txBody>
          <a:bodyPr/>
          <a:lstStyle/>
          <a:p>
            <a:fld id="{3D6D17B3-E32F-48AA-B50E-49AF2342AFDB}" type="slidenum">
              <a:rPr lang="en-US" smtClean="0"/>
              <a:t>12</a:t>
            </a:fld>
            <a:endParaRPr lang="en-US"/>
          </a:p>
        </p:txBody>
      </p:sp>
    </p:spTree>
    <p:extLst>
      <p:ext uri="{BB962C8B-B14F-4D97-AF65-F5344CB8AC3E}">
        <p14:creationId xmlns:p14="http://schemas.microsoft.com/office/powerpoint/2010/main" val="2642677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E427F-8035-A7C4-ADE0-EACD3A8E87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F374E-9176-9F01-FBF6-C48EA371D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9A9B5-E800-4B50-1E8F-DEB2BEB3EA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A1192C8-72C2-26A5-6F6D-7FC48F550154}"/>
              </a:ext>
            </a:extLst>
          </p:cNvPr>
          <p:cNvSpPr>
            <a:spLocks noGrp="1"/>
          </p:cNvSpPr>
          <p:nvPr>
            <p:ph type="sldNum" sz="quarter" idx="5"/>
          </p:nvPr>
        </p:nvSpPr>
        <p:spPr/>
        <p:txBody>
          <a:bodyPr/>
          <a:lstStyle/>
          <a:p>
            <a:fld id="{3D6D17B3-E32F-48AA-B50E-49AF2342AFDB}" type="slidenum">
              <a:rPr lang="en-US" smtClean="0"/>
              <a:t>13</a:t>
            </a:fld>
            <a:endParaRPr lang="en-US"/>
          </a:p>
        </p:txBody>
      </p:sp>
    </p:spTree>
    <p:extLst>
      <p:ext uri="{BB962C8B-B14F-4D97-AF65-F5344CB8AC3E}">
        <p14:creationId xmlns:p14="http://schemas.microsoft.com/office/powerpoint/2010/main" val="32074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FBB54-0F77-A5EE-7E5A-BE41E2FBF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A3564-3EAD-AF13-81C6-207284482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8D4B2-20E1-C289-B118-E5DD942C6E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9EAED0A-5758-0C0C-A44B-912F2E80ADC1}"/>
              </a:ext>
            </a:extLst>
          </p:cNvPr>
          <p:cNvSpPr>
            <a:spLocks noGrp="1"/>
          </p:cNvSpPr>
          <p:nvPr>
            <p:ph type="sldNum" sz="quarter" idx="5"/>
          </p:nvPr>
        </p:nvSpPr>
        <p:spPr/>
        <p:txBody>
          <a:bodyPr/>
          <a:lstStyle/>
          <a:p>
            <a:fld id="{3D6D17B3-E32F-48AA-B50E-49AF2342AFDB}" type="slidenum">
              <a:rPr lang="en-US" smtClean="0"/>
              <a:t>14</a:t>
            </a:fld>
            <a:endParaRPr lang="en-US"/>
          </a:p>
        </p:txBody>
      </p:sp>
    </p:spTree>
    <p:extLst>
      <p:ext uri="{BB962C8B-B14F-4D97-AF65-F5344CB8AC3E}">
        <p14:creationId xmlns:p14="http://schemas.microsoft.com/office/powerpoint/2010/main" val="345183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C45C-0F6C-5084-B607-D7183EB42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69867-5DD8-ABFC-55B9-8EA2D6134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52383-BF2E-7FC1-182B-428A098FE4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A23FF281-BDCF-E8AA-D7C9-3E998C215572}"/>
              </a:ext>
            </a:extLst>
          </p:cNvPr>
          <p:cNvSpPr>
            <a:spLocks noGrp="1"/>
          </p:cNvSpPr>
          <p:nvPr>
            <p:ph type="sldNum" sz="quarter" idx="5"/>
          </p:nvPr>
        </p:nvSpPr>
        <p:spPr/>
        <p:txBody>
          <a:bodyPr/>
          <a:lstStyle/>
          <a:p>
            <a:fld id="{3D6D17B3-E32F-48AA-B50E-49AF2342AFDB}" type="slidenum">
              <a:rPr lang="en-US" smtClean="0"/>
              <a:t>15</a:t>
            </a:fld>
            <a:endParaRPr lang="en-US"/>
          </a:p>
        </p:txBody>
      </p:sp>
    </p:spTree>
    <p:extLst>
      <p:ext uri="{BB962C8B-B14F-4D97-AF65-F5344CB8AC3E}">
        <p14:creationId xmlns:p14="http://schemas.microsoft.com/office/powerpoint/2010/main" val="414691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31BDD-0327-C9C8-FED8-40F9003D1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53622-AC4B-F6F8-9E84-91DC7681B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44FA4-A079-61D8-59F7-86126B1F25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B397567-006B-F6B9-F27D-28449E5D6143}"/>
              </a:ext>
            </a:extLst>
          </p:cNvPr>
          <p:cNvSpPr>
            <a:spLocks noGrp="1"/>
          </p:cNvSpPr>
          <p:nvPr>
            <p:ph type="sldNum" sz="quarter" idx="5"/>
          </p:nvPr>
        </p:nvSpPr>
        <p:spPr/>
        <p:txBody>
          <a:bodyPr/>
          <a:lstStyle/>
          <a:p>
            <a:fld id="{3D6D17B3-E32F-48AA-B50E-49AF2342AFDB}" type="slidenum">
              <a:rPr lang="en-US" smtClean="0"/>
              <a:t>16</a:t>
            </a:fld>
            <a:endParaRPr lang="en-US"/>
          </a:p>
        </p:txBody>
      </p:sp>
    </p:spTree>
    <p:extLst>
      <p:ext uri="{BB962C8B-B14F-4D97-AF65-F5344CB8AC3E}">
        <p14:creationId xmlns:p14="http://schemas.microsoft.com/office/powerpoint/2010/main" val="340776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9574D-17AE-CEC4-C1FE-C0D76083B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8BB03-855B-34E0-B40F-2B3CF232C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A902A-C65F-2881-08EA-622AF6E276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70213D2-0EF2-A5C3-96F2-0B98BE517290}"/>
              </a:ext>
            </a:extLst>
          </p:cNvPr>
          <p:cNvSpPr>
            <a:spLocks noGrp="1"/>
          </p:cNvSpPr>
          <p:nvPr>
            <p:ph type="sldNum" sz="quarter" idx="5"/>
          </p:nvPr>
        </p:nvSpPr>
        <p:spPr/>
        <p:txBody>
          <a:bodyPr/>
          <a:lstStyle/>
          <a:p>
            <a:fld id="{3D6D17B3-E32F-48AA-B50E-49AF2342AFDB}" type="slidenum">
              <a:rPr lang="en-US" smtClean="0"/>
              <a:t>17</a:t>
            </a:fld>
            <a:endParaRPr lang="en-US"/>
          </a:p>
        </p:txBody>
      </p:sp>
    </p:spTree>
    <p:extLst>
      <p:ext uri="{BB962C8B-B14F-4D97-AF65-F5344CB8AC3E}">
        <p14:creationId xmlns:p14="http://schemas.microsoft.com/office/powerpoint/2010/main" val="1180389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ADAA-3D2C-7866-F987-411D08B9C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E38E5-14A2-8AF2-EC40-675CA3076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F44DE-A62C-0C5E-53AD-7A3D4E3823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2BD6C3-FB4F-8AB6-8DE6-570F1F1F9437}"/>
              </a:ext>
            </a:extLst>
          </p:cNvPr>
          <p:cNvSpPr>
            <a:spLocks noGrp="1"/>
          </p:cNvSpPr>
          <p:nvPr>
            <p:ph type="sldNum" sz="quarter" idx="5"/>
          </p:nvPr>
        </p:nvSpPr>
        <p:spPr/>
        <p:txBody>
          <a:bodyPr/>
          <a:lstStyle/>
          <a:p>
            <a:fld id="{3D6D17B3-E32F-48AA-B50E-49AF2342AFDB}" type="slidenum">
              <a:rPr lang="en-US" smtClean="0"/>
              <a:t>18</a:t>
            </a:fld>
            <a:endParaRPr lang="en-US"/>
          </a:p>
        </p:txBody>
      </p:sp>
    </p:spTree>
    <p:extLst>
      <p:ext uri="{BB962C8B-B14F-4D97-AF65-F5344CB8AC3E}">
        <p14:creationId xmlns:p14="http://schemas.microsoft.com/office/powerpoint/2010/main" val="170832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1848-E377-EC92-C834-774AB7AE5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121CD-D319-DD32-56CE-BA950394B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E22FC-8CE7-19E9-5FEA-B6E074E29C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E30CD32-2F29-AC3A-024C-E789E41257E6}"/>
              </a:ext>
            </a:extLst>
          </p:cNvPr>
          <p:cNvSpPr>
            <a:spLocks noGrp="1"/>
          </p:cNvSpPr>
          <p:nvPr>
            <p:ph type="sldNum" sz="quarter" idx="5"/>
          </p:nvPr>
        </p:nvSpPr>
        <p:spPr/>
        <p:txBody>
          <a:bodyPr/>
          <a:lstStyle/>
          <a:p>
            <a:fld id="{3D6D17B3-E32F-48AA-B50E-49AF2342AFDB}" type="slidenum">
              <a:rPr lang="en-US" smtClean="0"/>
              <a:t>19</a:t>
            </a:fld>
            <a:endParaRPr lang="en-US"/>
          </a:p>
        </p:txBody>
      </p:sp>
    </p:spTree>
    <p:extLst>
      <p:ext uri="{BB962C8B-B14F-4D97-AF65-F5344CB8AC3E}">
        <p14:creationId xmlns:p14="http://schemas.microsoft.com/office/powerpoint/2010/main" val="51468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C0132-23B5-BDDB-B8AD-7B91FD7EE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0CC51-8F6F-F337-CDB5-D8DC5ED63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5DF17-1285-6861-70B4-7B8CBED758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80695DC-F432-89C3-35AC-AFD09B9C3C06}"/>
              </a:ext>
            </a:extLst>
          </p:cNvPr>
          <p:cNvSpPr>
            <a:spLocks noGrp="1"/>
          </p:cNvSpPr>
          <p:nvPr>
            <p:ph type="sldNum" sz="quarter" idx="5"/>
          </p:nvPr>
        </p:nvSpPr>
        <p:spPr/>
        <p:txBody>
          <a:bodyPr/>
          <a:lstStyle/>
          <a:p>
            <a:fld id="{3D6D17B3-E32F-48AA-B50E-49AF2342AFDB}" type="slidenum">
              <a:rPr lang="en-US" smtClean="0"/>
              <a:t>2</a:t>
            </a:fld>
            <a:endParaRPr lang="en-US"/>
          </a:p>
        </p:txBody>
      </p:sp>
    </p:spTree>
    <p:extLst>
      <p:ext uri="{BB962C8B-B14F-4D97-AF65-F5344CB8AC3E}">
        <p14:creationId xmlns:p14="http://schemas.microsoft.com/office/powerpoint/2010/main" val="3239219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ACB8-451E-4C77-0B55-03BD96726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2295E-83FD-0EEA-037A-639131676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C97ED-209E-C8BD-FF71-1AFFFD6858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15BCA67-3DE9-EBE1-8B69-382FBC0B80A2}"/>
              </a:ext>
            </a:extLst>
          </p:cNvPr>
          <p:cNvSpPr>
            <a:spLocks noGrp="1"/>
          </p:cNvSpPr>
          <p:nvPr>
            <p:ph type="sldNum" sz="quarter" idx="5"/>
          </p:nvPr>
        </p:nvSpPr>
        <p:spPr/>
        <p:txBody>
          <a:bodyPr/>
          <a:lstStyle/>
          <a:p>
            <a:fld id="{3D6D17B3-E32F-48AA-B50E-49AF2342AFDB}" type="slidenum">
              <a:rPr lang="en-US" smtClean="0"/>
              <a:t>20</a:t>
            </a:fld>
            <a:endParaRPr lang="en-US"/>
          </a:p>
        </p:txBody>
      </p:sp>
    </p:spTree>
    <p:extLst>
      <p:ext uri="{BB962C8B-B14F-4D97-AF65-F5344CB8AC3E}">
        <p14:creationId xmlns:p14="http://schemas.microsoft.com/office/powerpoint/2010/main" val="162563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DA53-C6F0-54A8-2D3F-C4E31B1B0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C9F10-6BD5-1717-156F-A056BA517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B64F6-2C29-3F04-95AF-45D364F323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A87AA24-F01F-5195-6D65-7B919037C12D}"/>
              </a:ext>
            </a:extLst>
          </p:cNvPr>
          <p:cNvSpPr>
            <a:spLocks noGrp="1"/>
          </p:cNvSpPr>
          <p:nvPr>
            <p:ph type="sldNum" sz="quarter" idx="5"/>
          </p:nvPr>
        </p:nvSpPr>
        <p:spPr/>
        <p:txBody>
          <a:bodyPr/>
          <a:lstStyle/>
          <a:p>
            <a:fld id="{3D6D17B3-E32F-48AA-B50E-49AF2342AFDB}" type="slidenum">
              <a:rPr lang="en-US" smtClean="0"/>
              <a:t>21</a:t>
            </a:fld>
            <a:endParaRPr lang="en-US"/>
          </a:p>
        </p:txBody>
      </p:sp>
    </p:spTree>
    <p:extLst>
      <p:ext uri="{BB962C8B-B14F-4D97-AF65-F5344CB8AC3E}">
        <p14:creationId xmlns:p14="http://schemas.microsoft.com/office/powerpoint/2010/main" val="17923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77E42-953B-87A9-33CE-78866D172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C68C9-343B-8CF0-0146-CCF36BB56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FE548-FB0B-7265-A98E-9CDBB6FDD2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CF23AC8E-74E7-2176-2E28-258DAD8D486D}"/>
              </a:ext>
            </a:extLst>
          </p:cNvPr>
          <p:cNvSpPr>
            <a:spLocks noGrp="1"/>
          </p:cNvSpPr>
          <p:nvPr>
            <p:ph type="sldNum" sz="quarter" idx="5"/>
          </p:nvPr>
        </p:nvSpPr>
        <p:spPr/>
        <p:txBody>
          <a:bodyPr/>
          <a:lstStyle/>
          <a:p>
            <a:fld id="{3D6D17B3-E32F-48AA-B50E-49AF2342AFDB}" type="slidenum">
              <a:rPr lang="en-US" smtClean="0"/>
              <a:t>22</a:t>
            </a:fld>
            <a:endParaRPr lang="en-US"/>
          </a:p>
        </p:txBody>
      </p:sp>
    </p:spTree>
    <p:extLst>
      <p:ext uri="{BB962C8B-B14F-4D97-AF65-F5344CB8AC3E}">
        <p14:creationId xmlns:p14="http://schemas.microsoft.com/office/powerpoint/2010/main" val="3568614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3BC0-01A3-C53F-70FF-997B5F181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612EB-CCD7-71A2-71E7-C1AC31AA8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63CC8-93AC-658C-2E2D-2E53029D57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B88CBF-9E37-5F01-2E41-A80CACEA42DF}"/>
              </a:ext>
            </a:extLst>
          </p:cNvPr>
          <p:cNvSpPr>
            <a:spLocks noGrp="1"/>
          </p:cNvSpPr>
          <p:nvPr>
            <p:ph type="sldNum" sz="quarter" idx="5"/>
          </p:nvPr>
        </p:nvSpPr>
        <p:spPr/>
        <p:txBody>
          <a:bodyPr/>
          <a:lstStyle/>
          <a:p>
            <a:fld id="{3D6D17B3-E32F-48AA-B50E-49AF2342AFDB}" type="slidenum">
              <a:rPr lang="en-US" smtClean="0"/>
              <a:t>23</a:t>
            </a:fld>
            <a:endParaRPr lang="en-US"/>
          </a:p>
        </p:txBody>
      </p:sp>
    </p:spTree>
    <p:extLst>
      <p:ext uri="{BB962C8B-B14F-4D97-AF65-F5344CB8AC3E}">
        <p14:creationId xmlns:p14="http://schemas.microsoft.com/office/powerpoint/2010/main" val="2910642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FEF4-8D35-2741-4085-08575C862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30652-E3C6-EDE2-6CF7-5F0EA003F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06826-3F14-DCCA-E326-20D42FD6B9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3428E573-2F76-FC49-112E-01A490DB04DE}"/>
              </a:ext>
            </a:extLst>
          </p:cNvPr>
          <p:cNvSpPr>
            <a:spLocks noGrp="1"/>
          </p:cNvSpPr>
          <p:nvPr>
            <p:ph type="sldNum" sz="quarter" idx="5"/>
          </p:nvPr>
        </p:nvSpPr>
        <p:spPr/>
        <p:txBody>
          <a:bodyPr/>
          <a:lstStyle/>
          <a:p>
            <a:fld id="{3D6D17B3-E32F-48AA-B50E-49AF2342AFDB}" type="slidenum">
              <a:rPr lang="en-US" smtClean="0"/>
              <a:t>24</a:t>
            </a:fld>
            <a:endParaRPr lang="en-US"/>
          </a:p>
        </p:txBody>
      </p:sp>
    </p:spTree>
    <p:extLst>
      <p:ext uri="{BB962C8B-B14F-4D97-AF65-F5344CB8AC3E}">
        <p14:creationId xmlns:p14="http://schemas.microsoft.com/office/powerpoint/2010/main" val="2079628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732C-895D-97D9-327B-2BB807EC3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93A29-B74D-F7CB-7D8D-0DED26921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A6144-9243-8A13-94F9-3EB8C3CECA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49235DB-182F-C3F1-0EF0-A6C19ACCE905}"/>
              </a:ext>
            </a:extLst>
          </p:cNvPr>
          <p:cNvSpPr>
            <a:spLocks noGrp="1"/>
          </p:cNvSpPr>
          <p:nvPr>
            <p:ph type="sldNum" sz="quarter" idx="5"/>
          </p:nvPr>
        </p:nvSpPr>
        <p:spPr/>
        <p:txBody>
          <a:bodyPr/>
          <a:lstStyle/>
          <a:p>
            <a:fld id="{3D6D17B3-E32F-48AA-B50E-49AF2342AFDB}" type="slidenum">
              <a:rPr lang="en-US" smtClean="0"/>
              <a:t>25</a:t>
            </a:fld>
            <a:endParaRPr lang="en-US"/>
          </a:p>
        </p:txBody>
      </p:sp>
    </p:spTree>
    <p:extLst>
      <p:ext uri="{BB962C8B-B14F-4D97-AF65-F5344CB8AC3E}">
        <p14:creationId xmlns:p14="http://schemas.microsoft.com/office/powerpoint/2010/main" val="2457262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38223-2E0B-0A4B-3F3B-7FC009298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D0788-D5DE-16E6-7E99-0DB9B9564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9C4A5-C3FE-8C01-EE14-E7B649780CFE}"/>
              </a:ext>
            </a:extLst>
          </p:cNvPr>
          <p:cNvSpPr>
            <a:spLocks noGrp="1"/>
          </p:cNvSpPr>
          <p:nvPr>
            <p:ph type="body" idx="1"/>
          </p:nvPr>
        </p:nvSpPr>
        <p:spPr/>
        <p:txBody>
          <a:bodyPr/>
          <a:lstStyle/>
          <a:p>
            <a:pPr algn="l">
              <a:lnSpc>
                <a:spcPct val="120000"/>
              </a:lnSpc>
              <a:spcBef>
                <a:spcPts val="0"/>
              </a:spcBef>
              <a:spcAft>
                <a:spcPts val="1200"/>
              </a:spcAft>
              <a:buNone/>
            </a:pPr>
            <a:r>
              <a:rPr lang="en-US" sz="1200" b="1" i="0">
                <a:solidFill>
                  <a:srgbClr val="1F2328"/>
                </a:solidFill>
                <a:effectLst/>
                <a:latin typeface="-apple-system"/>
              </a:rPr>
              <a:t>=</a:t>
            </a:r>
            <a:endParaRPr lang="en-US"/>
          </a:p>
        </p:txBody>
      </p:sp>
      <p:sp>
        <p:nvSpPr>
          <p:cNvPr id="4" name="Slide Number Placeholder 3">
            <a:extLst>
              <a:ext uri="{FF2B5EF4-FFF2-40B4-BE49-F238E27FC236}">
                <a16:creationId xmlns:a16="http://schemas.microsoft.com/office/drawing/2014/main" id="{C0E38A35-AF8F-6055-95BE-4114D1DA8719}"/>
              </a:ext>
            </a:extLst>
          </p:cNvPr>
          <p:cNvSpPr>
            <a:spLocks noGrp="1"/>
          </p:cNvSpPr>
          <p:nvPr>
            <p:ph type="sldNum" sz="quarter" idx="5"/>
          </p:nvPr>
        </p:nvSpPr>
        <p:spPr/>
        <p:txBody>
          <a:bodyPr/>
          <a:lstStyle/>
          <a:p>
            <a:fld id="{3D6D17B3-E32F-48AA-B50E-49AF2342AFDB}" type="slidenum">
              <a:rPr lang="en-US" smtClean="0"/>
              <a:t>26</a:t>
            </a:fld>
            <a:endParaRPr lang="en-US"/>
          </a:p>
        </p:txBody>
      </p:sp>
    </p:spTree>
    <p:extLst>
      <p:ext uri="{BB962C8B-B14F-4D97-AF65-F5344CB8AC3E}">
        <p14:creationId xmlns:p14="http://schemas.microsoft.com/office/powerpoint/2010/main" val="976795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55A7-7AB7-9D38-3DFC-71FF62628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DFC83-2B16-4AB1-0CAC-5DA283479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48D02-AA88-331F-68BD-793F014FCE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DEB0B87-8A1F-121D-759E-6B5E0D0AF57D}"/>
              </a:ext>
            </a:extLst>
          </p:cNvPr>
          <p:cNvSpPr>
            <a:spLocks noGrp="1"/>
          </p:cNvSpPr>
          <p:nvPr>
            <p:ph type="sldNum" sz="quarter" idx="5"/>
          </p:nvPr>
        </p:nvSpPr>
        <p:spPr/>
        <p:txBody>
          <a:bodyPr/>
          <a:lstStyle/>
          <a:p>
            <a:fld id="{3D6D17B3-E32F-48AA-B50E-49AF2342AFDB}" type="slidenum">
              <a:rPr lang="en-US" smtClean="0"/>
              <a:t>27</a:t>
            </a:fld>
            <a:endParaRPr lang="en-US"/>
          </a:p>
        </p:txBody>
      </p:sp>
    </p:spTree>
    <p:extLst>
      <p:ext uri="{BB962C8B-B14F-4D97-AF65-F5344CB8AC3E}">
        <p14:creationId xmlns:p14="http://schemas.microsoft.com/office/powerpoint/2010/main" val="4286299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AED66-DB9C-D2C5-5653-FC3132B617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8429F-EC25-6209-6CDB-F18FC165E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57605-0B06-27DB-2C3F-FB2CDA3685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B6F547B-332D-D419-5202-87DD80E9F628}"/>
              </a:ext>
            </a:extLst>
          </p:cNvPr>
          <p:cNvSpPr>
            <a:spLocks noGrp="1"/>
          </p:cNvSpPr>
          <p:nvPr>
            <p:ph type="sldNum" sz="quarter" idx="5"/>
          </p:nvPr>
        </p:nvSpPr>
        <p:spPr/>
        <p:txBody>
          <a:bodyPr/>
          <a:lstStyle/>
          <a:p>
            <a:fld id="{3D6D17B3-E32F-48AA-B50E-49AF2342AFDB}" type="slidenum">
              <a:rPr lang="en-US" smtClean="0"/>
              <a:t>28</a:t>
            </a:fld>
            <a:endParaRPr lang="en-US"/>
          </a:p>
        </p:txBody>
      </p:sp>
    </p:spTree>
    <p:extLst>
      <p:ext uri="{BB962C8B-B14F-4D97-AF65-F5344CB8AC3E}">
        <p14:creationId xmlns:p14="http://schemas.microsoft.com/office/powerpoint/2010/main" val="3655944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52B24-7C59-8022-FAC2-23CCA2236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0A78A-39E2-9333-D299-A44525413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27A2D-B52D-88E5-B12F-545172CD03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E54D1E-375E-629F-6B71-774F0F42C6FA}"/>
              </a:ext>
            </a:extLst>
          </p:cNvPr>
          <p:cNvSpPr>
            <a:spLocks noGrp="1"/>
          </p:cNvSpPr>
          <p:nvPr>
            <p:ph type="sldNum" sz="quarter" idx="5"/>
          </p:nvPr>
        </p:nvSpPr>
        <p:spPr/>
        <p:txBody>
          <a:bodyPr/>
          <a:lstStyle/>
          <a:p>
            <a:fld id="{3D6D17B3-E32F-48AA-B50E-49AF2342AFDB}" type="slidenum">
              <a:rPr lang="en-US" smtClean="0"/>
              <a:t>29</a:t>
            </a:fld>
            <a:endParaRPr lang="en-US"/>
          </a:p>
        </p:txBody>
      </p:sp>
    </p:spTree>
    <p:extLst>
      <p:ext uri="{BB962C8B-B14F-4D97-AF65-F5344CB8AC3E}">
        <p14:creationId xmlns:p14="http://schemas.microsoft.com/office/powerpoint/2010/main" val="289914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17B3-E32F-48AA-B50E-49AF2342AFDB}" type="slidenum">
              <a:rPr lang="en-US" smtClean="0"/>
              <a:t>3</a:t>
            </a:fld>
            <a:endParaRPr lang="en-US"/>
          </a:p>
        </p:txBody>
      </p:sp>
    </p:spTree>
    <p:extLst>
      <p:ext uri="{BB962C8B-B14F-4D97-AF65-F5344CB8AC3E}">
        <p14:creationId xmlns:p14="http://schemas.microsoft.com/office/powerpoint/2010/main" val="3268496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71484-6C86-5E24-8ACC-FABDA2CB1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DBBFD-3A67-6A57-9984-5500D069C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027A79-E79F-4D50-CB63-A76C7198A0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B6062C1-11A6-7D86-844B-F69B03E34ABA}"/>
              </a:ext>
            </a:extLst>
          </p:cNvPr>
          <p:cNvSpPr>
            <a:spLocks noGrp="1"/>
          </p:cNvSpPr>
          <p:nvPr>
            <p:ph type="sldNum" sz="quarter" idx="5"/>
          </p:nvPr>
        </p:nvSpPr>
        <p:spPr/>
        <p:txBody>
          <a:bodyPr/>
          <a:lstStyle/>
          <a:p>
            <a:fld id="{3D6D17B3-E32F-48AA-B50E-49AF2342AFDB}" type="slidenum">
              <a:rPr lang="en-US" smtClean="0"/>
              <a:t>30</a:t>
            </a:fld>
            <a:endParaRPr lang="en-US"/>
          </a:p>
        </p:txBody>
      </p:sp>
    </p:spTree>
    <p:extLst>
      <p:ext uri="{BB962C8B-B14F-4D97-AF65-F5344CB8AC3E}">
        <p14:creationId xmlns:p14="http://schemas.microsoft.com/office/powerpoint/2010/main" val="3012844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20282-1F02-9E6D-F160-2250980F3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2C921-A179-9E9E-093A-FF4B9F4CD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D97B1-8110-6757-8E58-B19BA3AABC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0FDE5E9-C44F-E18C-B1EF-E7D2B4A26D23}"/>
              </a:ext>
            </a:extLst>
          </p:cNvPr>
          <p:cNvSpPr>
            <a:spLocks noGrp="1"/>
          </p:cNvSpPr>
          <p:nvPr>
            <p:ph type="sldNum" sz="quarter" idx="5"/>
          </p:nvPr>
        </p:nvSpPr>
        <p:spPr/>
        <p:txBody>
          <a:bodyPr/>
          <a:lstStyle/>
          <a:p>
            <a:fld id="{3D6D17B3-E32F-48AA-B50E-49AF2342AFDB}" type="slidenum">
              <a:rPr lang="en-US" smtClean="0"/>
              <a:t>31</a:t>
            </a:fld>
            <a:endParaRPr lang="en-US"/>
          </a:p>
        </p:txBody>
      </p:sp>
    </p:spTree>
    <p:extLst>
      <p:ext uri="{BB962C8B-B14F-4D97-AF65-F5344CB8AC3E}">
        <p14:creationId xmlns:p14="http://schemas.microsoft.com/office/powerpoint/2010/main" val="3729397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D3CB-D635-3696-6E1E-D4F59E0E2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89FC1-6BC3-17F2-6501-325249F99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67ECC-53EB-8D62-1209-F6D041C6F3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92E100-85F6-CE45-10DB-B7DACAAFDE35}"/>
              </a:ext>
            </a:extLst>
          </p:cNvPr>
          <p:cNvSpPr>
            <a:spLocks noGrp="1"/>
          </p:cNvSpPr>
          <p:nvPr>
            <p:ph type="sldNum" sz="quarter" idx="5"/>
          </p:nvPr>
        </p:nvSpPr>
        <p:spPr/>
        <p:txBody>
          <a:bodyPr/>
          <a:lstStyle/>
          <a:p>
            <a:fld id="{3D6D17B3-E32F-48AA-B50E-49AF2342AFDB}" type="slidenum">
              <a:rPr lang="en-US" smtClean="0"/>
              <a:t>32</a:t>
            </a:fld>
            <a:endParaRPr lang="en-US"/>
          </a:p>
        </p:txBody>
      </p:sp>
    </p:spTree>
    <p:extLst>
      <p:ext uri="{BB962C8B-B14F-4D97-AF65-F5344CB8AC3E}">
        <p14:creationId xmlns:p14="http://schemas.microsoft.com/office/powerpoint/2010/main" val="161561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2F7D2-5AEA-AB2C-2997-E89BE9A67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CCBC2-2A1C-F6CF-E973-2C48727F9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4C90A-6468-3E96-1164-D3989DFD8D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5E7A39-8700-398B-4EEC-B9F1D320D897}"/>
              </a:ext>
            </a:extLst>
          </p:cNvPr>
          <p:cNvSpPr>
            <a:spLocks noGrp="1"/>
          </p:cNvSpPr>
          <p:nvPr>
            <p:ph type="sldNum" sz="quarter" idx="5"/>
          </p:nvPr>
        </p:nvSpPr>
        <p:spPr/>
        <p:txBody>
          <a:bodyPr/>
          <a:lstStyle/>
          <a:p>
            <a:fld id="{3D6D17B3-E32F-48AA-B50E-49AF2342AFDB}" type="slidenum">
              <a:rPr lang="en-US" smtClean="0"/>
              <a:t>4</a:t>
            </a:fld>
            <a:endParaRPr lang="en-US"/>
          </a:p>
        </p:txBody>
      </p:sp>
    </p:spTree>
    <p:extLst>
      <p:ext uri="{BB962C8B-B14F-4D97-AF65-F5344CB8AC3E}">
        <p14:creationId xmlns:p14="http://schemas.microsoft.com/office/powerpoint/2010/main" val="109700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06E6A-7391-09ED-F96E-7FBC60796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5EA31-9084-BA8E-6E5B-44AC8AF2F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A2EBFD-DE45-F762-B761-8FB0A95851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AA5FE37C-B0F4-C13C-A280-350A185E618B}"/>
              </a:ext>
            </a:extLst>
          </p:cNvPr>
          <p:cNvSpPr>
            <a:spLocks noGrp="1"/>
          </p:cNvSpPr>
          <p:nvPr>
            <p:ph type="sldNum" sz="quarter" idx="5"/>
          </p:nvPr>
        </p:nvSpPr>
        <p:spPr/>
        <p:txBody>
          <a:bodyPr/>
          <a:lstStyle/>
          <a:p>
            <a:fld id="{3D6D17B3-E32F-48AA-B50E-49AF2342AFDB}" type="slidenum">
              <a:rPr lang="en-US" smtClean="0"/>
              <a:t>5</a:t>
            </a:fld>
            <a:endParaRPr lang="en-US"/>
          </a:p>
        </p:txBody>
      </p:sp>
    </p:spTree>
    <p:extLst>
      <p:ext uri="{BB962C8B-B14F-4D97-AF65-F5344CB8AC3E}">
        <p14:creationId xmlns:p14="http://schemas.microsoft.com/office/powerpoint/2010/main" val="80158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787A-4179-6410-E209-DFF6FBC2E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CF03E-9A8C-0014-2026-48E64C360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FE4A5-3172-67B1-6881-3678FA0BA3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8D4B9B10-3B28-E6E4-6B8D-62537A7DD1CF}"/>
              </a:ext>
            </a:extLst>
          </p:cNvPr>
          <p:cNvSpPr>
            <a:spLocks noGrp="1"/>
          </p:cNvSpPr>
          <p:nvPr>
            <p:ph type="sldNum" sz="quarter" idx="5"/>
          </p:nvPr>
        </p:nvSpPr>
        <p:spPr/>
        <p:txBody>
          <a:bodyPr/>
          <a:lstStyle/>
          <a:p>
            <a:fld id="{3D6D17B3-E32F-48AA-B50E-49AF2342AFDB}" type="slidenum">
              <a:rPr lang="en-US" smtClean="0"/>
              <a:t>6</a:t>
            </a:fld>
            <a:endParaRPr lang="en-US"/>
          </a:p>
        </p:txBody>
      </p:sp>
    </p:spTree>
    <p:extLst>
      <p:ext uri="{BB962C8B-B14F-4D97-AF65-F5344CB8AC3E}">
        <p14:creationId xmlns:p14="http://schemas.microsoft.com/office/powerpoint/2010/main" val="2135153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5DA8-80FB-E7CC-8943-456E7A52C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815D5-784F-53A6-461C-0C936C360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55481-BF63-705F-A542-03E4096E60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CE89DD3-416F-3152-4264-15FBE1E3EE5E}"/>
              </a:ext>
            </a:extLst>
          </p:cNvPr>
          <p:cNvSpPr>
            <a:spLocks noGrp="1"/>
          </p:cNvSpPr>
          <p:nvPr>
            <p:ph type="sldNum" sz="quarter" idx="5"/>
          </p:nvPr>
        </p:nvSpPr>
        <p:spPr/>
        <p:txBody>
          <a:bodyPr/>
          <a:lstStyle/>
          <a:p>
            <a:fld id="{3D6D17B3-E32F-48AA-B50E-49AF2342AFDB}" type="slidenum">
              <a:rPr lang="en-US" smtClean="0"/>
              <a:t>7</a:t>
            </a:fld>
            <a:endParaRPr lang="en-US"/>
          </a:p>
        </p:txBody>
      </p:sp>
    </p:spTree>
    <p:extLst>
      <p:ext uri="{BB962C8B-B14F-4D97-AF65-F5344CB8AC3E}">
        <p14:creationId xmlns:p14="http://schemas.microsoft.com/office/powerpoint/2010/main" val="308927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A2A4D-3030-31BE-69A2-CC7F0BF2B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94BE1-1FBB-A112-81D4-E3A5CC6CA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A0108-CD42-EB0D-21E2-D661D3831E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B1FCDBE-428B-95AE-397C-3CAE1E9AE51C}"/>
              </a:ext>
            </a:extLst>
          </p:cNvPr>
          <p:cNvSpPr>
            <a:spLocks noGrp="1"/>
          </p:cNvSpPr>
          <p:nvPr>
            <p:ph type="sldNum" sz="quarter" idx="5"/>
          </p:nvPr>
        </p:nvSpPr>
        <p:spPr/>
        <p:txBody>
          <a:bodyPr/>
          <a:lstStyle/>
          <a:p>
            <a:fld id="{3D6D17B3-E32F-48AA-B50E-49AF2342AFDB}" type="slidenum">
              <a:rPr lang="en-US" smtClean="0"/>
              <a:t>8</a:t>
            </a:fld>
            <a:endParaRPr lang="en-US"/>
          </a:p>
        </p:txBody>
      </p:sp>
    </p:spTree>
    <p:extLst>
      <p:ext uri="{BB962C8B-B14F-4D97-AF65-F5344CB8AC3E}">
        <p14:creationId xmlns:p14="http://schemas.microsoft.com/office/powerpoint/2010/main" val="1329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5BB8B-1414-0D70-5004-125A388C7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F68D4-2A79-C6D0-DFBB-30BBE0947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311F8-69C5-6CC9-23F6-0834BBCECA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B7313E70-AE95-AC8A-9D9F-679F3252A641}"/>
              </a:ext>
            </a:extLst>
          </p:cNvPr>
          <p:cNvSpPr>
            <a:spLocks noGrp="1"/>
          </p:cNvSpPr>
          <p:nvPr>
            <p:ph type="sldNum" sz="quarter" idx="5"/>
          </p:nvPr>
        </p:nvSpPr>
        <p:spPr/>
        <p:txBody>
          <a:bodyPr/>
          <a:lstStyle/>
          <a:p>
            <a:fld id="{3D6D17B3-E32F-48AA-B50E-49AF2342AFDB}" type="slidenum">
              <a:rPr lang="en-US" smtClean="0"/>
              <a:t>9</a:t>
            </a:fld>
            <a:endParaRPr lang="en-US"/>
          </a:p>
        </p:txBody>
      </p:sp>
    </p:spTree>
    <p:extLst>
      <p:ext uri="{BB962C8B-B14F-4D97-AF65-F5344CB8AC3E}">
        <p14:creationId xmlns:p14="http://schemas.microsoft.com/office/powerpoint/2010/main" val="414085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ECF4210-4CC9-48BA-86DF-8805C8F741BB}"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cxnSp>
        <p:nvCxnSpPr>
          <p:cNvPr id="9" name="Straight Connector 8"/>
          <p:cNvCxnSpPr/>
          <p:nvPr userDrawn="1"/>
        </p:nvCxnSpPr>
        <p:spPr>
          <a:xfrm>
            <a:off x="1207658" y="4343400"/>
            <a:ext cx="987552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86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CF4210-4CC9-48BA-86DF-8805C8F741BB}"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336719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F4210-4CC9-48BA-86DF-8805C8F741BB}"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831874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CF4210-4CC9-48BA-86DF-8805C8F741BB}"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3948229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pic>
        <p:nvPicPr>
          <p:cNvPr id="8" name="Picture 7" descr="A logo with a keyhole in a circle&#10;&#10;Description automatically generated">
            <a:extLst>
              <a:ext uri="{FF2B5EF4-FFF2-40B4-BE49-F238E27FC236}">
                <a16:creationId xmlns:a16="http://schemas.microsoft.com/office/drawing/2014/main" id="{4600179F-8D3D-8249-C4BE-D435FA82BFC7}"/>
              </a:ext>
            </a:extLst>
          </p:cNvPr>
          <p:cNvPicPr>
            <a:picLocks noChangeAspect="1"/>
          </p:cNvPicPr>
          <p:nvPr userDrawn="1"/>
        </p:nvPicPr>
        <p:blipFill rotWithShape="1">
          <a:blip r:embed="rId2">
            <a:alphaModFix amt="20000"/>
          </a:blip>
          <a:srcRect b="33734"/>
          <a:stretch/>
        </p:blipFill>
        <p:spPr>
          <a:xfrm>
            <a:off x="11200529" y="-48533"/>
            <a:ext cx="1166681" cy="773112"/>
          </a:xfrm>
          <a:prstGeom prst="rect">
            <a:avLst/>
          </a:prstGeom>
        </p:spPr>
      </p:pic>
      <p:sp>
        <p:nvSpPr>
          <p:cNvPr id="9" name="Slide Number Placeholder 5">
            <a:extLst>
              <a:ext uri="{FF2B5EF4-FFF2-40B4-BE49-F238E27FC236}">
                <a16:creationId xmlns:a16="http://schemas.microsoft.com/office/drawing/2014/main" id="{3A7A3B97-E0EA-2934-4DFA-9F76F5A8CCE2}"/>
              </a:ext>
            </a:extLst>
          </p:cNvPr>
          <p:cNvSpPr>
            <a:spLocks noGrp="1"/>
          </p:cNvSpPr>
          <p:nvPr>
            <p:ph type="sldNum" sz="quarter" idx="4"/>
          </p:nvPr>
        </p:nvSpPr>
        <p:spPr>
          <a:xfrm>
            <a:off x="11677126" y="6301990"/>
            <a:ext cx="457200" cy="365125"/>
          </a:xfrm>
          <a:prstGeom prst="rect">
            <a:avLst/>
          </a:prstGeom>
        </p:spPr>
        <p:txBody>
          <a:bodyPr vert="horz" lIns="91440" tIns="45720" rIns="91440" bIns="45720" rtlCol="0" anchor="ctr"/>
          <a:lstStyle>
            <a:lvl1pPr algn="ctr">
              <a:defRPr sz="1400" b="0" i="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F36E266-927D-3846-9648-C5731CBE4F03}" type="slidenum">
              <a:rPr lang="en-US" smtClean="0"/>
              <a:pPr/>
              <a:t>‹#›</a:t>
            </a:fld>
            <a:endParaRPr lang="en-US"/>
          </a:p>
        </p:txBody>
      </p:sp>
      <p:sp>
        <p:nvSpPr>
          <p:cNvPr id="5" name="Content Placeholder 2">
            <a:extLst>
              <a:ext uri="{FF2B5EF4-FFF2-40B4-BE49-F238E27FC236}">
                <a16:creationId xmlns:a16="http://schemas.microsoft.com/office/drawing/2014/main" id="{3B501605-1D5B-B48F-1AE5-3D95B0FE9467}"/>
              </a:ext>
            </a:extLst>
          </p:cNvPr>
          <p:cNvSpPr txBox="1">
            <a:spLocks/>
          </p:cNvSpPr>
          <p:nvPr userDrawn="1"/>
        </p:nvSpPr>
        <p:spPr>
          <a:xfrm>
            <a:off x="5039667" y="1819859"/>
            <a:ext cx="6327987" cy="11892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4"/>
                </a:solidFill>
                <a:latin typeface="Roboto Slab" pitchFamily="2" charset="0"/>
                <a:ea typeface="Roboto Slab" pitchFamily="2" charset="0"/>
                <a:cs typeface="Roboto Light"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sz="2000" err="1">
                <a:solidFill>
                  <a:schemeClr val="tx1"/>
                </a:solidFill>
                <a:latin typeface="Roboto Light" panose="02000000000000000000" pitchFamily="2" charset="0"/>
                <a:ea typeface="Roboto Light" panose="02000000000000000000" pitchFamily="2" charset="0"/>
                <a:cs typeface="Roboto Light" panose="02000000000000000000" pitchFamily="2" charset="0"/>
              </a:rPr>
              <a:t>StateRAMP</a:t>
            </a:r>
            <a:r>
              <a:rPr lang="en-US" sz="2000">
                <a:solidFill>
                  <a:schemeClr val="tx1"/>
                </a:solidFill>
                <a:latin typeface="Roboto Light" panose="02000000000000000000" pitchFamily="2" charset="0"/>
                <a:ea typeface="Roboto Light" panose="02000000000000000000" pitchFamily="2" charset="0"/>
                <a:cs typeface="Roboto Light" panose="02000000000000000000" pitchFamily="2" charset="0"/>
              </a:rPr>
              <a:t> is a non-profit, with members in the public and private sectors with a mission to promote best practices in cloud cybersecurity and a standardized approach to verifying cloud solutions.</a:t>
            </a:r>
          </a:p>
        </p:txBody>
      </p:sp>
      <p:pic>
        <p:nvPicPr>
          <p:cNvPr id="7" name="Picture 6" descr="A black text on a black background&#10;&#10;Description automatically generated">
            <a:extLst>
              <a:ext uri="{FF2B5EF4-FFF2-40B4-BE49-F238E27FC236}">
                <a16:creationId xmlns:a16="http://schemas.microsoft.com/office/drawing/2014/main" id="{AA994BD1-F2A8-1C5D-F5FF-F7C1F8747ED5}"/>
              </a:ext>
            </a:extLst>
          </p:cNvPr>
          <p:cNvPicPr>
            <a:picLocks noChangeAspect="1"/>
          </p:cNvPicPr>
          <p:nvPr userDrawn="1"/>
        </p:nvPicPr>
        <p:blipFill>
          <a:blip r:embed="rId3"/>
          <a:stretch>
            <a:fillRect/>
          </a:stretch>
        </p:blipFill>
        <p:spPr>
          <a:xfrm>
            <a:off x="5022954" y="582957"/>
            <a:ext cx="2742521" cy="751789"/>
          </a:xfrm>
          <a:prstGeom prst="rect">
            <a:avLst/>
          </a:prstGeom>
        </p:spPr>
      </p:pic>
      <p:sp>
        <p:nvSpPr>
          <p:cNvPr id="10" name="TextBox 9">
            <a:extLst>
              <a:ext uri="{FF2B5EF4-FFF2-40B4-BE49-F238E27FC236}">
                <a16:creationId xmlns:a16="http://schemas.microsoft.com/office/drawing/2014/main" id="{5CAFC789-DF0B-C3C0-5BB7-04AB0A145CF5}"/>
              </a:ext>
            </a:extLst>
          </p:cNvPr>
          <p:cNvSpPr txBox="1"/>
          <p:nvPr userDrawn="1"/>
        </p:nvSpPr>
        <p:spPr>
          <a:xfrm>
            <a:off x="5773003" y="3681373"/>
            <a:ext cx="5154704" cy="1431161"/>
          </a:xfrm>
          <a:prstGeom prst="rect">
            <a:avLst/>
          </a:prstGeom>
          <a:noFill/>
        </p:spPr>
        <p:txBody>
          <a:bodyPr wrap="square">
            <a:spAutoFit/>
          </a:bodyPr>
          <a:lstStyle/>
          <a:p>
            <a:pPr>
              <a:lnSpc>
                <a:spcPct val="100000"/>
              </a:lnSpc>
            </a:pPr>
            <a:r>
              <a:rPr lang="en-US" sz="1800">
                <a:latin typeface="Roboto Light" panose="02000000000000000000" pitchFamily="2" charset="0"/>
                <a:ea typeface="Roboto Light" panose="02000000000000000000" pitchFamily="2" charset="0"/>
                <a:cs typeface="Roboto Light" panose="02000000000000000000" pitchFamily="2" charset="0"/>
              </a:rPr>
              <a:t>Members leverage standardized assessments to verify cloud security.</a:t>
            </a:r>
          </a:p>
          <a:p>
            <a:pPr>
              <a:lnSpc>
                <a:spcPct val="100000"/>
              </a:lnSpc>
              <a:spcBef>
                <a:spcPts val="1800"/>
              </a:spcBef>
              <a:spcAft>
                <a:spcPts val="1200"/>
              </a:spcAft>
            </a:pPr>
            <a:r>
              <a:rPr lang="en-US" sz="1800">
                <a:latin typeface="Roboto Light" panose="02000000000000000000" pitchFamily="2" charset="0"/>
                <a:ea typeface="Roboto Light" panose="02000000000000000000" pitchFamily="2" charset="0"/>
                <a:cs typeface="Roboto Light" panose="02000000000000000000" pitchFamily="2" charset="0"/>
              </a:rPr>
              <a:t>Ongoing information sharing helps partners manage risk and continuously improve. </a:t>
            </a:r>
          </a:p>
        </p:txBody>
      </p:sp>
      <p:pic>
        <p:nvPicPr>
          <p:cNvPr id="11" name="Picture 10">
            <a:extLst>
              <a:ext uri="{FF2B5EF4-FFF2-40B4-BE49-F238E27FC236}">
                <a16:creationId xmlns:a16="http://schemas.microsoft.com/office/drawing/2014/main" id="{1D83EA97-3023-3667-FDBD-5FDB82CA8C8F}"/>
              </a:ext>
            </a:extLst>
          </p:cNvPr>
          <p:cNvPicPr>
            <a:picLocks noChangeAspect="1"/>
          </p:cNvPicPr>
          <p:nvPr userDrawn="1"/>
        </p:nvPicPr>
        <p:blipFill>
          <a:blip r:embed="rId4"/>
          <a:stretch>
            <a:fillRect/>
          </a:stretch>
        </p:blipFill>
        <p:spPr>
          <a:xfrm>
            <a:off x="5148837" y="3748608"/>
            <a:ext cx="515639" cy="515639"/>
          </a:xfrm>
          <a:prstGeom prst="rect">
            <a:avLst/>
          </a:prstGeom>
        </p:spPr>
      </p:pic>
      <p:pic>
        <p:nvPicPr>
          <p:cNvPr id="12" name="Picture 11">
            <a:extLst>
              <a:ext uri="{FF2B5EF4-FFF2-40B4-BE49-F238E27FC236}">
                <a16:creationId xmlns:a16="http://schemas.microsoft.com/office/drawing/2014/main" id="{DB2A91BA-027A-9CE8-8475-CF7F16F9F0B0}"/>
              </a:ext>
            </a:extLst>
          </p:cNvPr>
          <p:cNvPicPr>
            <a:picLocks noChangeAspect="1"/>
          </p:cNvPicPr>
          <p:nvPr userDrawn="1"/>
        </p:nvPicPr>
        <p:blipFill>
          <a:blip r:embed="rId5"/>
          <a:stretch>
            <a:fillRect/>
          </a:stretch>
        </p:blipFill>
        <p:spPr>
          <a:xfrm>
            <a:off x="5148837" y="4529495"/>
            <a:ext cx="515639" cy="515639"/>
          </a:xfrm>
          <a:prstGeom prst="rect">
            <a:avLst/>
          </a:prstGeom>
        </p:spPr>
      </p:pic>
      <p:pic>
        <p:nvPicPr>
          <p:cNvPr id="13" name="Picture 12" descr="A group of people standing in a hallway&#10;&#10;Description automatically generated">
            <a:extLst>
              <a:ext uri="{FF2B5EF4-FFF2-40B4-BE49-F238E27FC236}">
                <a16:creationId xmlns:a16="http://schemas.microsoft.com/office/drawing/2014/main" id="{7896674B-CEEA-B367-F3B4-33C383BF42FD}"/>
              </a:ext>
            </a:extLst>
          </p:cNvPr>
          <p:cNvPicPr>
            <a:picLocks noChangeAspect="1"/>
          </p:cNvPicPr>
          <p:nvPr userDrawn="1"/>
        </p:nvPicPr>
        <p:blipFill rotWithShape="1">
          <a:blip r:embed="rId6"/>
          <a:srcRect l="26619" r="29555"/>
          <a:stretch/>
        </p:blipFill>
        <p:spPr>
          <a:xfrm>
            <a:off x="-20782" y="-10391"/>
            <a:ext cx="4567459" cy="6938871"/>
          </a:xfrm>
          <a:prstGeom prst="rect">
            <a:avLst/>
          </a:prstGeom>
        </p:spPr>
      </p:pic>
    </p:spTree>
    <p:extLst>
      <p:ext uri="{BB962C8B-B14F-4D97-AF65-F5344CB8AC3E}">
        <p14:creationId xmlns:p14="http://schemas.microsoft.com/office/powerpoint/2010/main" val="123872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CF4210-4CC9-48BA-86DF-8805C8F741BB}"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sp>
        <p:nvSpPr>
          <p:cNvPr id="7" name="Title Placeholder 1">
            <a:extLst>
              <a:ext uri="{FF2B5EF4-FFF2-40B4-BE49-F238E27FC236}">
                <a16:creationId xmlns:a16="http://schemas.microsoft.com/office/drawing/2014/main" id="{F9A101B6-EED7-D74D-B88A-19F47D580DE9}"/>
              </a:ext>
            </a:extLst>
          </p:cNvPr>
          <p:cNvSpPr>
            <a:spLocks noGrp="1"/>
          </p:cNvSpPr>
          <p:nvPr>
            <p:ph type="title"/>
          </p:nvPr>
        </p:nvSpPr>
        <p:spPr>
          <a:xfrm>
            <a:off x="1097280" y="-7024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8" name="Text Placeholder 2">
            <a:extLst>
              <a:ext uri="{FF2B5EF4-FFF2-40B4-BE49-F238E27FC236}">
                <a16:creationId xmlns:a16="http://schemas.microsoft.com/office/drawing/2014/main" id="{CA0E5D55-FABB-AF4F-83F7-3A9AC88FF6A2}"/>
              </a:ext>
            </a:extLst>
          </p:cNvPr>
          <p:cNvSpPr>
            <a:spLocks noGrp="1"/>
          </p:cNvSpPr>
          <p:nvPr>
            <p:ph idx="1"/>
          </p:nvPr>
        </p:nvSpPr>
        <p:spPr>
          <a:xfrm>
            <a:off x="1097280" y="1782680"/>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33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CF4210-4CC9-48BA-86DF-8805C8F741BB}"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F23FF-057E-43D2-9445-0ADA73384A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5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33090"/>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77216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8267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CF4210-4CC9-48BA-86DF-8805C8F741BB}"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108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0"/>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76197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98253"/>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61970"/>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98252"/>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CF4210-4CC9-48BA-86DF-8805C8F741BB}" type="datetimeFigureOut">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54564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CF4210-4CC9-48BA-86DF-8805C8F741BB}" type="datetimeFigureOut">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160186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ECF4210-4CC9-48BA-86DF-8805C8F741BB}" type="datetimeFigureOut">
              <a:rPr lang="en-US" smtClean="0"/>
              <a:t>4/14/2025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416121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ECF4210-4CC9-48BA-86DF-8805C8F741BB}" type="datetimeFigureOut">
              <a:rPr lang="en-US" smtClean="0"/>
              <a:t>4/14/2025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3F23FF-057E-43D2-9445-0ADA73384A01}" type="slidenum">
              <a:rPr lang="en-US" smtClean="0"/>
              <a:t>‹#›</a:t>
            </a:fld>
            <a:endParaRPr lang="en-US"/>
          </a:p>
        </p:txBody>
      </p:sp>
      <p:sp>
        <p:nvSpPr>
          <p:cNvPr id="10" name="Rectangle 9">
            <a:extLst>
              <a:ext uri="{FF2B5EF4-FFF2-40B4-BE49-F238E27FC236}">
                <a16:creationId xmlns:a16="http://schemas.microsoft.com/office/drawing/2014/main" id="{1010891C-8E47-2843-8308-91B28A9C0211}"/>
              </a:ext>
            </a:extLst>
          </p:cNvPr>
          <p:cNvSpPr/>
          <p:nvPr userDrawn="1"/>
        </p:nvSpPr>
        <p:spPr>
          <a:xfrm rot="16200000">
            <a:off x="-2012241" y="5378820"/>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Logo&#10;&#10;Description automatically generated">
            <a:extLst>
              <a:ext uri="{FF2B5EF4-FFF2-40B4-BE49-F238E27FC236}">
                <a16:creationId xmlns:a16="http://schemas.microsoft.com/office/drawing/2014/main" id="{049DD4C9-8C55-3540-A3AF-FE962A690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512" y="6121403"/>
            <a:ext cx="1346069" cy="367601"/>
          </a:xfrm>
          <a:prstGeom prst="rect">
            <a:avLst/>
          </a:prstGeom>
        </p:spPr>
      </p:pic>
    </p:spTree>
    <p:extLst>
      <p:ext uri="{BB962C8B-B14F-4D97-AF65-F5344CB8AC3E}">
        <p14:creationId xmlns:p14="http://schemas.microsoft.com/office/powerpoint/2010/main" val="232838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9DB1-5DAC-5243-8253-CE2E5D4BA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F02A1-123C-8843-9666-734004EC17DB}"/>
              </a:ext>
            </a:extLst>
          </p:cNvPr>
          <p:cNvSpPr>
            <a:spLocks noGrp="1"/>
          </p:cNvSpPr>
          <p:nvPr>
            <p:ph type="dt" sz="half" idx="10"/>
          </p:nvPr>
        </p:nvSpPr>
        <p:spPr/>
        <p:txBody>
          <a:bodyPr/>
          <a:lstStyle/>
          <a:p>
            <a:fld id="{4ECF4210-4CC9-48BA-86DF-8805C8F741BB}" type="datetimeFigureOut">
              <a:rPr lang="en-US" smtClean="0"/>
              <a:t>4/14/2025</a:t>
            </a:fld>
            <a:endParaRPr lang="en-US"/>
          </a:p>
        </p:txBody>
      </p:sp>
      <p:sp>
        <p:nvSpPr>
          <p:cNvPr id="4" name="Footer Placeholder 3">
            <a:extLst>
              <a:ext uri="{FF2B5EF4-FFF2-40B4-BE49-F238E27FC236}">
                <a16:creationId xmlns:a16="http://schemas.microsoft.com/office/drawing/2014/main" id="{0E1C34D6-E129-5D48-8F55-E8A08FD923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9D181C-7A09-A743-B314-7D4437FEEEE8}"/>
              </a:ext>
            </a:extLst>
          </p:cNvPr>
          <p:cNvSpPr>
            <a:spLocks noGrp="1"/>
          </p:cNvSpPr>
          <p:nvPr>
            <p:ph type="sldNum" sz="quarter" idx="12"/>
          </p:nvPr>
        </p:nvSpPr>
        <p:spPr/>
        <p:txBody>
          <a:bodyPr/>
          <a:lstStyle/>
          <a:p>
            <a:fld id="{F63F23FF-057E-43D2-9445-0ADA73384A01}" type="slidenum">
              <a:rPr lang="en-US" smtClean="0"/>
              <a:t>‹#›</a:t>
            </a:fld>
            <a:endParaRPr lang="en-US"/>
          </a:p>
        </p:txBody>
      </p:sp>
    </p:spTree>
    <p:extLst>
      <p:ext uri="{BB962C8B-B14F-4D97-AF65-F5344CB8AC3E}">
        <p14:creationId xmlns:p14="http://schemas.microsoft.com/office/powerpoint/2010/main" val="236347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7024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782680"/>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ECF4210-4CC9-48BA-86DF-8805C8F741BB}" type="datetimeFigureOut">
              <a:rPr lang="en-US" smtClean="0"/>
              <a:t>4/14/2025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3F23FF-057E-43D2-9445-0ADA73384A01}" type="slidenum">
              <a:rPr lang="en-US" smtClean="0"/>
              <a:t>‹#›</a:t>
            </a:fld>
            <a:endParaRPr lang="en-US"/>
          </a:p>
        </p:txBody>
      </p:sp>
      <p:cxnSp>
        <p:nvCxnSpPr>
          <p:cNvPr id="10" name="Straight Connector 9"/>
          <p:cNvCxnSpPr/>
          <p:nvPr/>
        </p:nvCxnSpPr>
        <p:spPr>
          <a:xfrm>
            <a:off x="1188720" y="1527638"/>
            <a:ext cx="996696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5118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8" r:id="rId9"/>
    <p:sldLayoutId id="2147483705" r:id="rId10"/>
    <p:sldLayoutId id="2147483706" r:id="rId11"/>
    <p:sldLayoutId id="2147483707" r:id="rId12"/>
    <p:sldLayoutId id="2147483709" r:id="rId13"/>
  </p:sldLayoutIdLst>
  <p:txStyles>
    <p:titleStyle>
      <a:lvl1pPr algn="l" defTabSz="914400" rtl="0" eaLnBrk="1" latinLnBrk="0" hangingPunct="1">
        <a:lnSpc>
          <a:spcPct val="85000"/>
        </a:lnSpc>
        <a:spcBef>
          <a:spcPct val="0"/>
        </a:spcBef>
        <a:buNone/>
        <a:defRPr sz="3600" kern="1200" spc="-50" baseline="0">
          <a:solidFill>
            <a:schemeClr val="accent2"/>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FedRAMP/continuous-reporting-cwg/discussions/32"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stephenshaffer.io/learning-how-to-quantify-risk-using-bayes-ddcd439d12f2" TargetMode="External"/><Relationship Id="rId4" Type="http://schemas.openxmlformats.org/officeDocument/2006/relationships/hyperlink" Target="https://1616664.fs1.hubspotusercontent-na1.net/hubfs/1616664/FAIR%20Institute%20--%20Use%20FAIR%20to%20Mature%20Your%20Cyber%20Risk%20Management%20Program%20(March%202025)%20v4.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mailto:leah@stateramp.org"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share.hsforms.com/24I0asnUDQ9KpVsgM3K54FQ4kup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FedRAMP/rev5-continuous-monitoring-cwg/blob/main/conmon_ksi_report.md"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5305D1-324E-ABFB-3240-B0BA3E2FBD53}"/>
              </a:ext>
            </a:extLst>
          </p:cNvPr>
          <p:cNvSpPr/>
          <p:nvPr/>
        </p:nvSpPr>
        <p:spPr>
          <a:xfrm>
            <a:off x="1930" y="-2294"/>
            <a:ext cx="12185059" cy="6863249"/>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8EE9DFE-FDE0-125E-587F-B542BD07F094}"/>
              </a:ext>
            </a:extLst>
          </p:cNvPr>
          <p:cNvSpPr>
            <a:spLocks noGrp="1"/>
          </p:cNvSpPr>
          <p:nvPr/>
        </p:nvSpPr>
        <p:spPr>
          <a:xfrm>
            <a:off x="1279769" y="2185373"/>
            <a:ext cx="9631963" cy="1703092"/>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a:solidFill>
                  <a:schemeClr val="bg1"/>
                </a:solidFill>
                <a:latin typeface="Roboto"/>
                <a:ea typeface="Roboto"/>
                <a:cs typeface="Roboto"/>
              </a:rPr>
              <a:t>Working Group: Advancing Cloud Security</a:t>
            </a:r>
            <a:endParaRPr lang="en-US">
              <a:solidFill>
                <a:schemeClr val="bg1"/>
              </a:solidFill>
            </a:endParaRPr>
          </a:p>
        </p:txBody>
      </p:sp>
      <p:grpSp>
        <p:nvGrpSpPr>
          <p:cNvPr id="4" name="Group 3">
            <a:extLst>
              <a:ext uri="{FF2B5EF4-FFF2-40B4-BE49-F238E27FC236}">
                <a16:creationId xmlns:a16="http://schemas.microsoft.com/office/drawing/2014/main" id="{993F9450-D527-9619-C15F-6E8374EC1F0B}"/>
              </a:ext>
            </a:extLst>
          </p:cNvPr>
          <p:cNvGrpSpPr/>
          <p:nvPr/>
        </p:nvGrpSpPr>
        <p:grpSpPr>
          <a:xfrm>
            <a:off x="4248838" y="4340834"/>
            <a:ext cx="3702715" cy="738180"/>
            <a:chOff x="4340804" y="5805714"/>
            <a:chExt cx="3702715" cy="738180"/>
          </a:xfrm>
        </p:grpSpPr>
        <p:sp>
          <p:nvSpPr>
            <p:cNvPr id="3" name="Rectangle: Rounded Corners 2">
              <a:extLst>
                <a:ext uri="{FF2B5EF4-FFF2-40B4-BE49-F238E27FC236}">
                  <a16:creationId xmlns:a16="http://schemas.microsoft.com/office/drawing/2014/main" id="{5E6E7DD4-3A55-E244-FF85-E55172DCE350}"/>
                </a:ext>
              </a:extLst>
            </p:cNvPr>
            <p:cNvSpPr/>
            <p:nvPr/>
          </p:nvSpPr>
          <p:spPr>
            <a:xfrm>
              <a:off x="4340804" y="5805714"/>
              <a:ext cx="3702715" cy="736948"/>
            </a:xfrm>
            <a:prstGeom prst="roundRect">
              <a:avLst/>
            </a:prstGeom>
            <a:solidFill>
              <a:srgbClr val="087D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9ACFAE4-5C9F-B121-8E69-07D24A08830C}"/>
                </a:ext>
              </a:extLst>
            </p:cNvPr>
            <p:cNvSpPr txBox="1">
              <a:spLocks/>
            </p:cNvSpPr>
            <p:nvPr/>
          </p:nvSpPr>
          <p:spPr>
            <a:xfrm>
              <a:off x="4419488" y="5807293"/>
              <a:ext cx="3542336" cy="736601"/>
            </a:xfrm>
            <a:prstGeom prst="rect">
              <a:avLst/>
            </a:prstGeom>
          </p:spPr>
          <p:txBody>
            <a:bodyPr vert="horz" lIns="91440" tIns="45720" rIns="91440" bIns="45720" rtlCol="0" anchor="ctr">
              <a:norm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chemeClr val="bg1"/>
                  </a:solidFill>
                  <a:latin typeface="roboto medium"/>
                  <a:ea typeface="roboto medium"/>
                  <a:cs typeface="roboto medium"/>
                </a:rPr>
                <a:t>April 14, 2025</a:t>
              </a:r>
              <a:endParaRPr lang="en-US"/>
            </a:p>
          </p:txBody>
        </p:sp>
      </p:grpSp>
      <p:pic>
        <p:nvPicPr>
          <p:cNvPr id="11" name="Picture 10" descr="A black background with white text&#10;&#10;AI-generated content may be incorrect.">
            <a:extLst>
              <a:ext uri="{FF2B5EF4-FFF2-40B4-BE49-F238E27FC236}">
                <a16:creationId xmlns:a16="http://schemas.microsoft.com/office/drawing/2014/main" id="{A449DEBA-34CE-88E1-7C9C-B3ECDCD6B087}"/>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378501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66D23-76F0-D28B-C2BA-BFA2F32774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ACBD33-9BD5-E7AA-953A-EDBB4FEE2ED2}"/>
              </a:ext>
            </a:extLst>
          </p:cNvPr>
          <p:cNvSpPr/>
          <p:nvPr/>
        </p:nvSpPr>
        <p:spPr>
          <a:xfrm>
            <a:off x="-3397" y="2736"/>
            <a:ext cx="12195397" cy="6855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5" name="Content Placeholder 2">
            <a:extLst>
              <a:ext uri="{FF2B5EF4-FFF2-40B4-BE49-F238E27FC236}">
                <a16:creationId xmlns:a16="http://schemas.microsoft.com/office/drawing/2014/main" id="{57D69AE1-46B9-C41E-7154-56049BD8DD29}"/>
              </a:ext>
            </a:extLst>
          </p:cNvPr>
          <p:cNvSpPr txBox="1">
            <a:spLocks/>
          </p:cNvSpPr>
          <p:nvPr/>
        </p:nvSpPr>
        <p:spPr>
          <a:xfrm>
            <a:off x="4076577" y="1874819"/>
            <a:ext cx="4803474"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lnSpc>
                <a:spcPct val="150000"/>
              </a:lnSpc>
              <a:buNone/>
            </a:pPr>
            <a:r>
              <a:rPr lang="en-US">
                <a:solidFill>
                  <a:schemeClr val="tx1"/>
                </a:solidFill>
              </a:rPr>
              <a:t>	</a:t>
            </a:r>
          </a:p>
          <a:p>
            <a:pPr>
              <a:lnSpc>
                <a:spcPct val="150000"/>
              </a:lnSpc>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en-US">
              <a:solidFill>
                <a:schemeClr val="tx1"/>
              </a:solidFill>
            </a:endParaRPr>
          </a:p>
        </p:txBody>
      </p:sp>
      <p:sp>
        <p:nvSpPr>
          <p:cNvPr id="6" name="Title 1">
            <a:extLst>
              <a:ext uri="{FF2B5EF4-FFF2-40B4-BE49-F238E27FC236}">
                <a16:creationId xmlns:a16="http://schemas.microsoft.com/office/drawing/2014/main" id="{0F4DC1BB-5397-117F-A520-515546739C96}"/>
              </a:ext>
            </a:extLst>
          </p:cNvPr>
          <p:cNvSpPr>
            <a:spLocks noGrp="1"/>
          </p:cNvSpPr>
          <p:nvPr/>
        </p:nvSpPr>
        <p:spPr>
          <a:xfrm>
            <a:off x="1277815" y="2573215"/>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dirty="0">
                <a:solidFill>
                  <a:schemeClr val="bg1"/>
                </a:solidFill>
                <a:latin typeface="Roboto"/>
                <a:ea typeface="Roboto"/>
                <a:cs typeface="Roboto"/>
              </a:rPr>
              <a:t>Thoughts?</a:t>
            </a:r>
            <a:endParaRPr lang="en-US" dirty="0"/>
          </a:p>
        </p:txBody>
      </p:sp>
      <p:pic>
        <p:nvPicPr>
          <p:cNvPr id="10" name="Picture 9" descr="A black background with white text&#10;&#10;AI-generated content may be incorrect.">
            <a:extLst>
              <a:ext uri="{FF2B5EF4-FFF2-40B4-BE49-F238E27FC236}">
                <a16:creationId xmlns:a16="http://schemas.microsoft.com/office/drawing/2014/main" id="{0D281E17-3EE4-6CFF-B593-089F830AFA39}"/>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122507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EAA9A-FD30-F888-E94A-36938DD852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762BE0-4EDB-8025-8CC9-78B5D2722E16}"/>
              </a:ext>
            </a:extLst>
          </p:cNvPr>
          <p:cNvSpPr/>
          <p:nvPr/>
        </p:nvSpPr>
        <p:spPr>
          <a:xfrm>
            <a:off x="6941" y="-5249"/>
            <a:ext cx="12185059" cy="6863249"/>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7249A8A-C7E4-3FC0-5F85-5F038A7AA1E1}"/>
              </a:ext>
            </a:extLst>
          </p:cNvPr>
          <p:cNvGrpSpPr/>
          <p:nvPr/>
        </p:nvGrpSpPr>
        <p:grpSpPr>
          <a:xfrm>
            <a:off x="1279769" y="2287080"/>
            <a:ext cx="9631963" cy="2280901"/>
            <a:chOff x="1279769" y="3252718"/>
            <a:chExt cx="9631963" cy="2280901"/>
          </a:xfrm>
        </p:grpSpPr>
        <p:sp>
          <p:nvSpPr>
            <p:cNvPr id="5" name="Title 1">
              <a:extLst>
                <a:ext uri="{FF2B5EF4-FFF2-40B4-BE49-F238E27FC236}">
                  <a16:creationId xmlns:a16="http://schemas.microsoft.com/office/drawing/2014/main" id="{60A75E02-1E55-7506-B80A-F5342AF9CDF9}"/>
                </a:ext>
              </a:extLst>
            </p:cNvPr>
            <p:cNvSpPr>
              <a:spLocks noGrp="1"/>
            </p:cNvSpPr>
            <p:nvPr/>
          </p:nvSpPr>
          <p:spPr>
            <a:xfrm>
              <a:off x="1279769" y="3252718"/>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a:solidFill>
                    <a:schemeClr val="bg1"/>
                  </a:solidFill>
                  <a:latin typeface="Roboto"/>
                  <a:ea typeface="roboto medium"/>
                  <a:cs typeface="roboto medium"/>
                </a:rPr>
                <a:t>Working Group 2</a:t>
              </a:r>
              <a:endParaRPr lang="en-US"/>
            </a:p>
          </p:txBody>
        </p:sp>
        <p:sp>
          <p:nvSpPr>
            <p:cNvPr id="7" name="Title 1">
              <a:extLst>
                <a:ext uri="{FF2B5EF4-FFF2-40B4-BE49-F238E27FC236}">
                  <a16:creationId xmlns:a16="http://schemas.microsoft.com/office/drawing/2014/main" id="{60D0147F-70ED-39A3-3D19-F29B268A842B}"/>
                </a:ext>
              </a:extLst>
            </p:cNvPr>
            <p:cNvSpPr txBox="1">
              <a:spLocks/>
            </p:cNvSpPr>
            <p:nvPr/>
          </p:nvSpPr>
          <p:spPr>
            <a:xfrm>
              <a:off x="1315833" y="4376850"/>
              <a:ext cx="9565005" cy="1156769"/>
            </a:xfrm>
            <a:prstGeom prst="rect">
              <a:avLst/>
            </a:prstGeom>
          </p:spPr>
          <p:txBody>
            <a:bodyPr vert="horz" lIns="91440" tIns="45720" rIns="91440" bIns="45720" rtlCol="0" anchor="ctr">
              <a:norm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1"/>
                  </a:solidFill>
                  <a:latin typeface="roboto medium"/>
                  <a:ea typeface="roboto medium"/>
                  <a:cs typeface="roboto medium"/>
                </a:rPr>
                <a:t>Automating </a:t>
              </a:r>
              <a:r>
                <a:rPr lang="en-US" sz="2400">
                  <a:solidFill>
                    <a:schemeClr val="bg1"/>
                  </a:solidFill>
                  <a:latin typeface="Roboto"/>
                  <a:ea typeface="roboto medium"/>
                  <a:cs typeface="roboto medium"/>
                </a:rPr>
                <a:t>Assessments</a:t>
              </a:r>
            </a:p>
          </p:txBody>
        </p:sp>
      </p:grpSp>
      <p:pic>
        <p:nvPicPr>
          <p:cNvPr id="8" name="Picture 7" descr="A black background with white text&#10;&#10;AI-generated content may be incorrect.">
            <a:extLst>
              <a:ext uri="{FF2B5EF4-FFF2-40B4-BE49-F238E27FC236}">
                <a16:creationId xmlns:a16="http://schemas.microsoft.com/office/drawing/2014/main" id="{0F902F55-C4DB-8CAD-3506-B2A899EF97D9}"/>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374834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D3AC6-F356-C44F-CFA8-44FE4D3319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0D8A94-2739-5BAD-1986-E885E0DAF27F}"/>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8742B3D7-525B-B1D8-E902-D27981DF2C8D}"/>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Automating Assessments</a:t>
            </a:r>
            <a:endParaRPr lang="en-US" sz="1200">
              <a:solidFill>
                <a:schemeClr val="bg1"/>
              </a:solidFill>
            </a:endParaRPr>
          </a:p>
        </p:txBody>
      </p:sp>
      <p:sp>
        <p:nvSpPr>
          <p:cNvPr id="5" name="Content Placeholder 2">
            <a:extLst>
              <a:ext uri="{FF2B5EF4-FFF2-40B4-BE49-F238E27FC236}">
                <a16:creationId xmlns:a16="http://schemas.microsoft.com/office/drawing/2014/main" id="{7504BEB7-B7C6-2229-DAB5-93575071A8EC}"/>
              </a:ext>
            </a:extLst>
          </p:cNvPr>
          <p:cNvSpPr txBox="1">
            <a:spLocks/>
          </p:cNvSpPr>
          <p:nvPr/>
        </p:nvSpPr>
        <p:spPr>
          <a:xfrm>
            <a:off x="688731" y="2198774"/>
            <a:ext cx="9653019" cy="246699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Moderator)</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indent="0" algn="l">
              <a:lnSpc>
                <a:spcPct val="150000"/>
              </a:lnSpc>
              <a:spcAft>
                <a:spcPts val="1200"/>
              </a:spcAft>
              <a:buNone/>
            </a:pPr>
            <a:r>
              <a:rPr lang="en-US" sz="1800" b="0" i="1" dirty="0">
                <a:solidFill>
                  <a:srgbClr val="1F2328"/>
                </a:solidFill>
                <a:effectLst/>
                <a:latin typeface="Roboto"/>
                <a:ea typeface="Roboto"/>
                <a:cs typeface="Roboto"/>
              </a:rPr>
              <a:t>Given the goal of moving from screenshot-based evidence to continuous configuration-based assessment, what technical challenges do you foresee in providing real-time, verifiable security evidence?</a:t>
            </a:r>
            <a:endParaRPr lang="en-US" sz="1800" i="1" kern="100" dirty="0">
              <a:effectLst/>
              <a:latin typeface="Roboto"/>
              <a:ea typeface="Roboto"/>
              <a:cs typeface="Roboto"/>
            </a:endParaRP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135650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9C9E8-6FC0-8E33-807E-36B42AE442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DDBD3F-0B19-B200-6ACC-C434A04AADF1}"/>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21E7047E-4EFA-B822-B108-BBFA909F39F8}"/>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Automating Assessments</a:t>
            </a:r>
            <a:endParaRPr lang="en-US" sz="1200">
              <a:solidFill>
                <a:schemeClr val="bg1"/>
              </a:solidFill>
            </a:endParaRPr>
          </a:p>
        </p:txBody>
      </p:sp>
      <p:sp>
        <p:nvSpPr>
          <p:cNvPr id="5" name="Content Placeholder 2">
            <a:extLst>
              <a:ext uri="{FF2B5EF4-FFF2-40B4-BE49-F238E27FC236}">
                <a16:creationId xmlns:a16="http://schemas.microsoft.com/office/drawing/2014/main" id="{399FF623-390E-C8F5-CCC5-00FBDB41C2D9}"/>
              </a:ext>
            </a:extLst>
          </p:cNvPr>
          <p:cNvSpPr txBox="1">
            <a:spLocks/>
          </p:cNvSpPr>
          <p:nvPr/>
        </p:nvSpPr>
        <p:spPr>
          <a:xfrm>
            <a:off x="664308" y="1775833"/>
            <a:ext cx="10854635" cy="4831152"/>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Moderator)</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algn="l">
              <a:spcAft>
                <a:spcPts val="1200"/>
              </a:spcAft>
              <a:buNone/>
            </a:pPr>
            <a:r>
              <a:rPr lang="en-US" sz="1400" b="1" i="1" dirty="0">
                <a:solidFill>
                  <a:srgbClr val="1F2328"/>
                </a:solidFill>
                <a:effectLst/>
                <a:latin typeface="Roboto"/>
                <a:ea typeface="Roboto"/>
                <a:cs typeface="Roboto"/>
              </a:rPr>
              <a:t>   FedRAMP 20x seeks to automate as much as possible, but technical, ethical, or assurance challenges may necessitate human intervention.</a:t>
            </a:r>
          </a:p>
          <a:p>
            <a:pPr algn="l"/>
            <a:r>
              <a:rPr lang="en-US" sz="1400" b="1" i="1" dirty="0">
                <a:solidFill>
                  <a:srgbClr val="1F2328"/>
                </a:solidFill>
                <a:effectLst/>
                <a:latin typeface="Roboto"/>
                <a:ea typeface="Roboto"/>
                <a:cs typeface="Roboto"/>
              </a:rPr>
              <a:t>What items in your opinion can't or shouldn't be attested by machine and why?</a:t>
            </a:r>
          </a:p>
          <a:p>
            <a:pPr algn="l"/>
            <a:r>
              <a:rPr lang="en-US" sz="1400" b="1" i="0" dirty="0">
                <a:solidFill>
                  <a:srgbClr val="1F2328"/>
                </a:solidFill>
                <a:effectLst/>
                <a:latin typeface="Roboto"/>
                <a:ea typeface="Roboto"/>
                <a:cs typeface="Roboto"/>
              </a:rPr>
              <a:t>(Few discussion threads)</a:t>
            </a:r>
          </a:p>
          <a:p>
            <a:pPr marL="383540" lvl="1">
              <a:lnSpc>
                <a:spcPct val="150000"/>
              </a:lnSpc>
              <a:buFont typeface="Arial" panose="020B0604020202020204" pitchFamily="34" charset="0"/>
              <a:buChar char="•"/>
            </a:pPr>
            <a:r>
              <a:rPr lang="en-US" sz="1600" kern="100" dirty="0">
                <a:effectLst/>
                <a:latin typeface="Roboto"/>
                <a:ea typeface="Aptos" panose="020B0004020202020204" pitchFamily="34" charset="0"/>
                <a:cs typeface="Times New Roman"/>
              </a:rPr>
              <a:t> “</a:t>
            </a:r>
            <a:r>
              <a:rPr lang="en-US" sz="1400" b="0" i="1" dirty="0">
                <a:solidFill>
                  <a:srgbClr val="1F2328"/>
                </a:solidFill>
                <a:effectLst/>
                <a:latin typeface="Roboto"/>
                <a:ea typeface="Roboto"/>
                <a:cs typeface="Roboto"/>
              </a:rPr>
              <a:t>AI automation of user audits is a really interesting idea”</a:t>
            </a:r>
          </a:p>
          <a:p>
            <a:pPr marL="383540" lvl="1">
              <a:lnSpc>
                <a:spcPct val="150000"/>
              </a:lnSpc>
              <a:buFont typeface="Arial" panose="020B0604020202020204" pitchFamily="34" charset="0"/>
              <a:buChar char="•"/>
            </a:pPr>
            <a:r>
              <a:rPr lang="en-US" sz="1600" i="1" dirty="0">
                <a:solidFill>
                  <a:srgbClr val="1F2328"/>
                </a:solidFill>
                <a:latin typeface="Roboto"/>
                <a:ea typeface="Roboto"/>
                <a:cs typeface="Roboto"/>
              </a:rPr>
              <a:t>“…</a:t>
            </a:r>
            <a:r>
              <a:rPr lang="en-US" sz="1400" i="1" dirty="0">
                <a:solidFill>
                  <a:srgbClr val="1F2328"/>
                </a:solidFill>
                <a:latin typeface="Roboto"/>
                <a:ea typeface="Roboto"/>
                <a:cs typeface="Roboto"/>
              </a:rPr>
              <a:t>What Can’t or shouldn’t?”</a:t>
            </a:r>
          </a:p>
          <a:p>
            <a:pPr marL="566420" lvl="2">
              <a:buFontTx/>
              <a:buChar char="-"/>
            </a:pPr>
            <a:r>
              <a:rPr lang="en-US" b="0" i="1" dirty="0">
                <a:solidFill>
                  <a:srgbClr val="1F2328"/>
                </a:solidFill>
                <a:effectLst/>
                <a:latin typeface="Roboto"/>
                <a:ea typeface="Roboto"/>
                <a:cs typeface="Roboto"/>
              </a:rPr>
              <a:t>Physical controls (MA/MP/PE/PS) - obvious reasons</a:t>
            </a:r>
          </a:p>
          <a:p>
            <a:pPr marL="566420" lvl="2">
              <a:buFontTx/>
              <a:buChar char="-"/>
            </a:pPr>
            <a:r>
              <a:rPr lang="en-US" b="0" i="1" dirty="0">
                <a:solidFill>
                  <a:srgbClr val="1F2328"/>
                </a:solidFill>
                <a:effectLst/>
                <a:latin typeface="Roboto"/>
                <a:ea typeface="Roboto"/>
                <a:cs typeface="Roboto"/>
              </a:rPr>
              <a:t>Controls that interact with humans (termination processes, sanctions, PS type controls) -- a lot these have some level of subtext that aren't strictly binary (</a:t>
            </a:r>
            <a:r>
              <a:rPr lang="en-US" b="0" i="1" dirty="0" err="1">
                <a:solidFill>
                  <a:srgbClr val="1F2328"/>
                </a:solidFill>
                <a:effectLst/>
                <a:latin typeface="Roboto"/>
                <a:ea typeface="Roboto"/>
                <a:cs typeface="Roboto"/>
              </a:rPr>
              <a:t>eg.</a:t>
            </a:r>
            <a:r>
              <a:rPr lang="en-US" b="0" i="1" dirty="0">
                <a:solidFill>
                  <a:srgbClr val="1F2328"/>
                </a:solidFill>
                <a:effectLst/>
                <a:latin typeface="Roboto"/>
                <a:ea typeface="Roboto"/>
                <a:cs typeface="Roboto"/>
              </a:rPr>
              <a:t> we have reworked our organization to only allow this subset of engineers to work on the FR system), and I find these controls tend to have more to the story than what is documented in procedures.</a:t>
            </a:r>
          </a:p>
          <a:p>
            <a:pPr marL="566420" lvl="2">
              <a:buFontTx/>
              <a:buChar char="-"/>
            </a:pPr>
            <a:r>
              <a:rPr lang="en-US" b="0" i="1" dirty="0">
                <a:solidFill>
                  <a:srgbClr val="1F2328"/>
                </a:solidFill>
                <a:effectLst/>
                <a:latin typeface="Roboto"/>
                <a:ea typeface="Roboto"/>
                <a:cs typeface="Roboto"/>
              </a:rPr>
              <a:t>IR controls tend to be more human oriented (do these people know what process to follow in the event of an Incident), so more difficult to automate. You can have runbooks, but do employees know the process, is the process fleshed out and comprehensive</a:t>
            </a:r>
          </a:p>
          <a:p>
            <a:pPr marL="566420" lvl="2">
              <a:buFontTx/>
              <a:buChar char="-"/>
            </a:pPr>
            <a:r>
              <a:rPr lang="en-US" b="0" i="1" dirty="0">
                <a:solidFill>
                  <a:srgbClr val="1F2328"/>
                </a:solidFill>
                <a:effectLst/>
                <a:latin typeface="Roboto"/>
                <a:ea typeface="Roboto"/>
                <a:cs typeface="Roboto"/>
              </a:rPr>
              <a:t>POAMs require some level of human review, especially for Deviation Requests.</a:t>
            </a:r>
          </a:p>
          <a:p>
            <a:pPr marL="566420" lvl="2">
              <a:buFontTx/>
              <a:buChar char="-"/>
            </a:pPr>
            <a:r>
              <a:rPr lang="en-US" b="0" i="1" dirty="0">
                <a:solidFill>
                  <a:srgbClr val="1F2328"/>
                </a:solidFill>
                <a:effectLst/>
                <a:latin typeface="Roboto"/>
                <a:ea typeface="Roboto"/>
                <a:cs typeface="Roboto"/>
              </a:rPr>
              <a:t>Across control families, interviews tend to be more helpful for asking questions about processes, as not every process (IR, CM, SA [third party acquisition etc.]) necessarily aligns with the way it is documented. Most CSPs I've worked with have discrepancies between the documented processes and how an employee actually does things.</a:t>
            </a:r>
          </a:p>
          <a:p>
            <a:pPr>
              <a:lnSpc>
                <a:spcPct val="150000"/>
              </a:lnSpc>
            </a:pPr>
            <a:endParaRPr lang="en-US" sz="1600" b="0" i="0" dirty="0">
              <a:solidFill>
                <a:srgbClr val="1F2328"/>
              </a:solidFill>
              <a:effectLst/>
              <a:latin typeface="Roboto"/>
              <a:ea typeface="Roboto"/>
              <a:cs typeface="Roboto"/>
            </a:endParaRPr>
          </a:p>
          <a:p>
            <a:pPr>
              <a:lnSpc>
                <a:spcPct val="150000"/>
              </a:lnSpc>
            </a:pPr>
            <a:endParaRPr lang="en-US" sz="1800" kern="100" dirty="0">
              <a:effectLst/>
              <a:latin typeface="Roboto"/>
              <a:ea typeface="Aptos" panose="020B0004020202020204" pitchFamily="34" charset="0"/>
              <a:cs typeface="Times New Roman" panose="02020603050405020304" pitchFamily="18" charset="0"/>
            </a:endParaRP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334636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4975A-C8F2-D457-8CAC-A91CD2A4C8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EB636C-90FC-633D-ED4F-111020968325}"/>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8D466BE0-83A3-060F-53C9-001BB5260AB9}"/>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Automating Assessments</a:t>
            </a:r>
            <a:endParaRPr lang="en-US" sz="1200">
              <a:solidFill>
                <a:schemeClr val="bg1"/>
              </a:solidFill>
            </a:endParaRPr>
          </a:p>
        </p:txBody>
      </p:sp>
      <p:sp>
        <p:nvSpPr>
          <p:cNvPr id="5" name="Content Placeholder 2">
            <a:extLst>
              <a:ext uri="{FF2B5EF4-FFF2-40B4-BE49-F238E27FC236}">
                <a16:creationId xmlns:a16="http://schemas.microsoft.com/office/drawing/2014/main" id="{E86799D3-CFDB-2A53-F8A3-A53AA3674A55}"/>
              </a:ext>
            </a:extLst>
          </p:cNvPr>
          <p:cNvSpPr txBox="1">
            <a:spLocks/>
          </p:cNvSpPr>
          <p:nvPr/>
        </p:nvSpPr>
        <p:spPr>
          <a:xfrm>
            <a:off x="307731" y="1634852"/>
            <a:ext cx="11577558" cy="5321129"/>
          </a:xfrm>
          <a:prstGeom prst="rect">
            <a:avLst/>
          </a:prstGeom>
        </p:spPr>
        <p:txBody>
          <a:bodyPr vert="horz" lIns="0" tIns="45720" rIns="0" bIns="45720" rtlCol="0" anchor="t">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Discussion sampling)</a:t>
            </a:r>
          </a:p>
          <a:p>
            <a:pPr marL="0" marR="0">
              <a:lnSpc>
                <a:spcPct val="120000"/>
              </a:lnSpc>
              <a:spcBef>
                <a:spcPts val="0"/>
              </a:spcBef>
              <a:spcAft>
                <a:spcPts val="0"/>
              </a:spcAft>
              <a:buNone/>
            </a:pPr>
            <a:endParaRPr lang="en-US" sz="600" b="1" kern="100" dirty="0">
              <a:solidFill>
                <a:schemeClr val="tx1"/>
              </a:solidFill>
              <a:effectLst/>
              <a:latin typeface="Roboto"/>
              <a:ea typeface="Aptos" panose="020B0004020202020204" pitchFamily="34" charset="0"/>
              <a:cs typeface="Times New Roman" panose="02020603050405020304" pitchFamily="18" charset="0"/>
            </a:endParaRPr>
          </a:p>
          <a:p>
            <a:pPr algn="l"/>
            <a:r>
              <a:rPr lang="en-US" sz="2100" b="1" i="1" dirty="0">
                <a:solidFill>
                  <a:srgbClr val="1F2328"/>
                </a:solidFill>
                <a:effectLst/>
                <a:latin typeface="Roboto"/>
                <a:ea typeface="Roboto"/>
                <a:cs typeface="Roboto"/>
              </a:rPr>
              <a:t>Are boundary diagrams helpful outside of FR?</a:t>
            </a:r>
          </a:p>
          <a:p>
            <a:pPr algn="l"/>
            <a:r>
              <a:rPr lang="en-US" sz="1600" b="0" i="1" dirty="0">
                <a:solidFill>
                  <a:srgbClr val="1F2328"/>
                </a:solidFill>
                <a:effectLst/>
                <a:latin typeface="Roboto"/>
                <a:ea typeface="Roboto"/>
                <a:cs typeface="Roboto"/>
              </a:rPr>
              <a:t>I would say STATIC diagrams are useless. But with the ability to generate these on the fly (graph databases and visualization and LLMs) dynamic diagrams are super useful.</a:t>
            </a:r>
            <a:endParaRPr lang="en-US" sz="2100" b="0" i="1" dirty="0">
              <a:solidFill>
                <a:srgbClr val="1F2328"/>
              </a:solidFill>
              <a:effectLst/>
              <a:latin typeface="Roboto"/>
              <a:ea typeface="Roboto"/>
              <a:cs typeface="Roboto"/>
            </a:endParaRPr>
          </a:p>
          <a:p>
            <a:pPr algn="l"/>
            <a:endParaRPr lang="en-US" sz="600" b="0" i="0" dirty="0">
              <a:solidFill>
                <a:srgbClr val="1F2328"/>
              </a:solidFill>
              <a:effectLst/>
              <a:latin typeface="Roboto"/>
              <a:ea typeface="Roboto"/>
              <a:cs typeface="Roboto"/>
            </a:endParaRPr>
          </a:p>
          <a:p>
            <a:pPr algn="l"/>
            <a:r>
              <a:rPr lang="en-US" sz="1900" b="1" i="1" dirty="0">
                <a:solidFill>
                  <a:srgbClr val="1F2328"/>
                </a:solidFill>
                <a:effectLst/>
                <a:latin typeface="Roboto"/>
                <a:ea typeface="Roboto"/>
                <a:cs typeface="Roboto"/>
              </a:rPr>
              <a:t>You have a security dashboard for your system-- what do you most want to see on it?</a:t>
            </a:r>
          </a:p>
          <a:p>
            <a:pPr algn="l">
              <a:spcAft>
                <a:spcPts val="1200"/>
              </a:spcAft>
              <a:buNone/>
            </a:pPr>
            <a:r>
              <a:rPr lang="en-US" sz="1600" b="0" i="0" dirty="0">
                <a:solidFill>
                  <a:srgbClr val="1F2328"/>
                </a:solidFill>
                <a:effectLst/>
                <a:latin typeface="Roboto"/>
                <a:ea typeface="Roboto"/>
                <a:cs typeface="Roboto"/>
              </a:rPr>
              <a:t>  </a:t>
            </a:r>
            <a:r>
              <a:rPr lang="en-US" sz="1600" b="0" i="1" dirty="0">
                <a:solidFill>
                  <a:srgbClr val="1F2328"/>
                </a:solidFill>
                <a:effectLst/>
                <a:latin typeface="Roboto"/>
                <a:ea typeface="Roboto"/>
                <a:cs typeface="Roboto"/>
              </a:rPr>
              <a:t>I’ll call it a CSP Security Posture Dashboard, and I think this should be within a FedRAMP Authorization Workflow Tool. It would be sad to see it only as a "report". I guess that's my first wish, build a workflow tool that is centered around a CSP Security Posture Dashboard and driven by an authorization workflow engine that connects all of the roles through the authorization process. (i.e. CSP role, FedRAMP role, Agency role, 3PAO role, </a:t>
            </a:r>
            <a:r>
              <a:rPr lang="en-US" sz="1600" b="0" i="1" dirty="0" err="1">
                <a:solidFill>
                  <a:srgbClr val="1F2328"/>
                </a:solidFill>
                <a:effectLst/>
                <a:latin typeface="Roboto"/>
                <a:ea typeface="Roboto"/>
                <a:cs typeface="Roboto"/>
              </a:rPr>
              <a:t>etc</a:t>
            </a:r>
            <a:r>
              <a:rPr lang="en-US" sz="1600" b="0" i="1" dirty="0">
                <a:solidFill>
                  <a:srgbClr val="1F2328"/>
                </a:solidFill>
                <a:effectLst/>
                <a:latin typeface="Roboto"/>
                <a:ea typeface="Roboto"/>
                <a:cs typeface="Roboto"/>
              </a:rPr>
              <a:t>).</a:t>
            </a:r>
          </a:p>
          <a:p>
            <a:pPr algn="l">
              <a:spcAft>
                <a:spcPts val="1200"/>
              </a:spcAft>
              <a:buNone/>
            </a:pPr>
            <a:r>
              <a:rPr lang="en-US" sz="1600" b="0" i="1" dirty="0">
                <a:solidFill>
                  <a:srgbClr val="1F2328"/>
                </a:solidFill>
                <a:effectLst/>
                <a:latin typeface="Roboto"/>
                <a:ea typeface="Roboto"/>
                <a:cs typeface="Roboto"/>
              </a:rPr>
              <a:t>  Updates to the Dashboard are through APIs, automated, based on CSP compliance mechanisms. It seems reasonable for it to obtain the following:</a:t>
            </a:r>
          </a:p>
          <a:p>
            <a:pPr marL="383540" lvl="1">
              <a:buFont typeface="Arial" panose="020B0604020202020204" pitchFamily="34" charset="0"/>
              <a:buChar char="•"/>
            </a:pPr>
            <a:r>
              <a:rPr lang="en-US" sz="1400" b="1" i="1" dirty="0">
                <a:solidFill>
                  <a:srgbClr val="1F2328"/>
                </a:solidFill>
                <a:effectLst/>
                <a:latin typeface="Roboto"/>
                <a:ea typeface="Roboto"/>
                <a:cs typeface="Roboto"/>
              </a:rPr>
              <a:t>KSI results by NIST 800-53 Control Domains </a:t>
            </a:r>
            <a:r>
              <a:rPr lang="en-US" sz="1400" b="0" i="1" dirty="0">
                <a:solidFill>
                  <a:srgbClr val="1F2328"/>
                </a:solidFill>
                <a:effectLst/>
                <a:latin typeface="Roboto"/>
                <a:ea typeface="Roboto"/>
                <a:cs typeface="Roboto"/>
              </a:rPr>
              <a:t>(i.e. Access Control, Incident Response, Risk Assessment - the typical control family names that we all know and love) - notice, I'm advocating a Control Domain presentation, not nitty-gritty control-by-control. Each Control Domain should have KSI's defined for it. The Dashboard would then present results per Control Domain.</a:t>
            </a:r>
          </a:p>
          <a:p>
            <a:pPr marL="383540" lvl="1">
              <a:buFont typeface="Arial" panose="020B0604020202020204" pitchFamily="34" charset="0"/>
              <a:buChar char="•"/>
            </a:pPr>
            <a:r>
              <a:rPr lang="en-US" sz="1400" b="1" i="1" dirty="0">
                <a:solidFill>
                  <a:srgbClr val="1F2328"/>
                </a:solidFill>
                <a:effectLst/>
                <a:latin typeface="Roboto"/>
                <a:ea typeface="Roboto"/>
                <a:cs typeface="Roboto"/>
              </a:rPr>
              <a:t>Current Snapshot </a:t>
            </a:r>
            <a:r>
              <a:rPr lang="en-US" sz="1400" b="0" i="1" dirty="0">
                <a:solidFill>
                  <a:srgbClr val="1F2328"/>
                </a:solidFill>
                <a:effectLst/>
                <a:latin typeface="Roboto"/>
                <a:ea typeface="Roboto"/>
                <a:cs typeface="Roboto"/>
              </a:rPr>
              <a:t>(last refresh) and starting to build Trends over Time.</a:t>
            </a:r>
          </a:p>
          <a:p>
            <a:pPr marL="383540" lvl="1">
              <a:buFont typeface="Arial" panose="020B0604020202020204" pitchFamily="34" charset="0"/>
              <a:buChar char="•"/>
            </a:pPr>
            <a:r>
              <a:rPr lang="en-US" sz="1400" b="1" i="1" dirty="0">
                <a:solidFill>
                  <a:srgbClr val="1F2328"/>
                </a:solidFill>
                <a:effectLst/>
                <a:latin typeface="Roboto"/>
                <a:ea typeface="Roboto"/>
                <a:cs typeface="Roboto"/>
              </a:rPr>
              <a:t>POAM</a:t>
            </a:r>
            <a:r>
              <a:rPr lang="en-US" sz="1400" b="0" i="1" dirty="0">
                <a:solidFill>
                  <a:srgbClr val="1F2328"/>
                </a:solidFill>
                <a:effectLst/>
                <a:latin typeface="Roboto"/>
                <a:ea typeface="Roboto"/>
                <a:cs typeface="Roboto"/>
              </a:rPr>
              <a:t> - current counts and trends over time, especially around risk mitigation timeframes, inventory to scan accuracy and completeness at that very moment and scan.</a:t>
            </a:r>
          </a:p>
          <a:p>
            <a:pPr marL="383540" lvl="1">
              <a:buFont typeface="Arial" panose="020B0604020202020204" pitchFamily="34" charset="0"/>
              <a:buChar char="•"/>
            </a:pPr>
            <a:r>
              <a:rPr lang="en-US" sz="1400" b="1" i="1" dirty="0">
                <a:solidFill>
                  <a:srgbClr val="1F2328"/>
                </a:solidFill>
                <a:effectLst/>
                <a:latin typeface="Roboto"/>
                <a:ea typeface="Roboto"/>
                <a:cs typeface="Roboto"/>
              </a:rPr>
              <a:t>Aggregate scoring (A, B, C, </a:t>
            </a:r>
            <a:r>
              <a:rPr lang="en-US" sz="1400" b="1" i="1" dirty="0" err="1">
                <a:solidFill>
                  <a:srgbClr val="1F2328"/>
                </a:solidFill>
                <a:effectLst/>
                <a:latin typeface="Roboto"/>
                <a:ea typeface="Roboto"/>
                <a:cs typeface="Roboto"/>
              </a:rPr>
              <a:t>etc</a:t>
            </a:r>
            <a:r>
              <a:rPr lang="en-US" sz="1400" b="1" i="1" dirty="0">
                <a:solidFill>
                  <a:srgbClr val="1F2328"/>
                </a:solidFill>
                <a:effectLst/>
                <a:latin typeface="Roboto"/>
                <a:ea typeface="Roboto"/>
                <a:cs typeface="Roboto"/>
              </a:rPr>
              <a:t>; 1, 2, 3, etc., Good, Bad, Ugly (</a:t>
            </a:r>
            <a:r>
              <a:rPr lang="en-US" sz="1400" b="0" i="1" dirty="0">
                <a:solidFill>
                  <a:srgbClr val="1F2328"/>
                </a:solidFill>
                <a:effectLst/>
                <a:latin typeface="Roboto"/>
                <a:ea typeface="Roboto"/>
                <a:cs typeface="Roboto"/>
              </a:rPr>
              <a:t>lol), you get my drift.) Definitions for scoring so everyone understands what they mean. This scoring presentation is important to support making risk decisions - should be easily viewable, yet informative with depth to it.</a:t>
            </a:r>
          </a:p>
          <a:p>
            <a:pPr marL="383540" lvl="1">
              <a:buFont typeface="Arial" panose="020B0604020202020204" pitchFamily="34" charset="0"/>
              <a:buChar char="•"/>
            </a:pPr>
            <a:r>
              <a:rPr lang="en-US" sz="1400" b="1" i="1" dirty="0">
                <a:solidFill>
                  <a:srgbClr val="1F2328"/>
                </a:solidFill>
                <a:effectLst/>
                <a:latin typeface="Roboto"/>
                <a:ea typeface="Roboto"/>
                <a:cs typeface="Roboto"/>
              </a:rPr>
              <a:t>One-stop show for all relevant stakeholders</a:t>
            </a:r>
            <a:r>
              <a:rPr lang="en-US" sz="1400" b="0" i="1" dirty="0">
                <a:solidFill>
                  <a:srgbClr val="1F2328"/>
                </a:solidFill>
                <a:effectLst/>
                <a:latin typeface="Roboto"/>
                <a:ea typeface="Roboto"/>
                <a:cs typeface="Roboto"/>
              </a:rPr>
              <a:t>. The Dashboard, updated by CSP automation/code, is a living entity, represents where a CSP is at based on a defined refresh frequency, and can be viewed by relevant stakeholders. CSP can invite Agencies to see their Security Posture Dashboard to support Agency ATO decisions. The Dashboard should track current ATOs, pending ATOs, etc.</a:t>
            </a:r>
          </a:p>
        </p:txBody>
      </p:sp>
    </p:spTree>
    <p:extLst>
      <p:ext uri="{BB962C8B-B14F-4D97-AF65-F5344CB8AC3E}">
        <p14:creationId xmlns:p14="http://schemas.microsoft.com/office/powerpoint/2010/main" val="390598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3A28-CEDB-D16C-931C-F041CCD1CEB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A85F40-2BE2-06F0-22D2-11EAFDD1CEFD}"/>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50335A78-8D76-93CF-3106-65981752381E}"/>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Automating Assessments</a:t>
            </a:r>
            <a:endParaRPr lang="en-US" sz="1200">
              <a:solidFill>
                <a:schemeClr val="bg1"/>
              </a:solidFill>
            </a:endParaRPr>
          </a:p>
        </p:txBody>
      </p:sp>
      <p:sp>
        <p:nvSpPr>
          <p:cNvPr id="5" name="Content Placeholder 2">
            <a:extLst>
              <a:ext uri="{FF2B5EF4-FFF2-40B4-BE49-F238E27FC236}">
                <a16:creationId xmlns:a16="http://schemas.microsoft.com/office/drawing/2014/main" id="{6FC6F428-CED0-BADE-A955-CE7B64EF1A43}"/>
              </a:ext>
            </a:extLst>
          </p:cNvPr>
          <p:cNvSpPr txBox="1">
            <a:spLocks/>
          </p:cNvSpPr>
          <p:nvPr/>
        </p:nvSpPr>
        <p:spPr>
          <a:xfrm>
            <a:off x="523537" y="1828385"/>
            <a:ext cx="11147712" cy="4899537"/>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Pete)</a:t>
            </a:r>
          </a:p>
          <a:p>
            <a:pPr marL="0" indent="0">
              <a:spcAft>
                <a:spcPts val="1200"/>
              </a:spcAft>
              <a:buNone/>
            </a:pPr>
            <a:r>
              <a:rPr lang="en-US" sz="1400" b="0" i="1" dirty="0">
                <a:solidFill>
                  <a:srgbClr val="1F2328"/>
                </a:solidFill>
                <a:effectLst/>
                <a:latin typeface="Roboto"/>
                <a:ea typeface="Roboto"/>
                <a:cs typeface="Roboto"/>
              </a:rPr>
              <a:t>I'm a huge fan of prototyping around simple use cases and I think there are some awesome options to ground this discussion around that approach.</a:t>
            </a:r>
            <a:r>
              <a:rPr lang="en-US" sz="1400" i="1" dirty="0">
                <a:solidFill>
                  <a:srgbClr val="1F2328"/>
                </a:solidFill>
                <a:latin typeface="Roboto"/>
                <a:ea typeface="Roboto"/>
                <a:cs typeface="Roboto"/>
              </a:rPr>
              <a:t> </a:t>
            </a:r>
            <a:r>
              <a:rPr lang="en-US" sz="1400" b="0" i="1" dirty="0">
                <a:solidFill>
                  <a:srgbClr val="1F2328"/>
                </a:solidFill>
                <a:effectLst/>
                <a:latin typeface="Roboto"/>
                <a:ea typeface="Roboto"/>
                <a:cs typeface="Roboto"/>
              </a:rPr>
              <a:t>Instead of starting with the entire world of everything that could be automated, I wanted to try a tightly scoped initial approach.</a:t>
            </a:r>
          </a:p>
          <a:p>
            <a:pPr marL="0" indent="0" algn="l">
              <a:spcAft>
                <a:spcPts val="1200"/>
              </a:spcAft>
              <a:buNone/>
            </a:pPr>
            <a:r>
              <a:rPr lang="en-US" sz="1400" b="0" i="1" dirty="0">
                <a:solidFill>
                  <a:srgbClr val="1F2328"/>
                </a:solidFill>
                <a:effectLst/>
                <a:latin typeface="Roboto"/>
                <a:ea typeface="Roboto"/>
                <a:cs typeface="Roboto"/>
              </a:rPr>
              <a:t>As I have time over the next few days I'm going to work on some prototypes to answer the following question and I think it would be really interesting to see how others would approach it.</a:t>
            </a:r>
          </a:p>
          <a:p>
            <a:pPr marL="0" indent="0" algn="l">
              <a:lnSpc>
                <a:spcPct val="120000"/>
              </a:lnSpc>
              <a:spcBef>
                <a:spcPts val="0"/>
              </a:spcBef>
              <a:spcAft>
                <a:spcPts val="1200"/>
              </a:spcAft>
              <a:buNone/>
            </a:pPr>
            <a:r>
              <a:rPr lang="en-US" sz="1600" b="1" i="1" dirty="0">
                <a:solidFill>
                  <a:srgbClr val="1F2328"/>
                </a:solidFill>
                <a:effectLst/>
                <a:latin typeface="Roboto"/>
                <a:ea typeface="Roboto"/>
                <a:cs typeface="Roboto"/>
              </a:rPr>
              <a:t>Problem Statement</a:t>
            </a:r>
          </a:p>
          <a:p>
            <a:pPr algn="l">
              <a:lnSpc>
                <a:spcPct val="120000"/>
              </a:lnSpc>
              <a:spcBef>
                <a:spcPts val="0"/>
              </a:spcBef>
              <a:spcAft>
                <a:spcPts val="1200"/>
              </a:spcAft>
              <a:buNone/>
            </a:pPr>
            <a:r>
              <a:rPr lang="en-US" sz="1400" b="0" i="1" dirty="0">
                <a:solidFill>
                  <a:srgbClr val="1F2328"/>
                </a:solidFill>
                <a:effectLst/>
                <a:latin typeface="Roboto"/>
                <a:ea typeface="Roboto"/>
                <a:cs typeface="Roboto"/>
              </a:rPr>
              <a:t>I have a simple application deployed on cloud native services on a major IaaS offering. My information storage includes:</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A few hundred files stored in a single object storage location.</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Tens of thousands of database records stored in a cloud native database.</a:t>
            </a:r>
          </a:p>
          <a:p>
            <a:pPr algn="l">
              <a:lnSpc>
                <a:spcPct val="120000"/>
              </a:lnSpc>
              <a:spcBef>
                <a:spcPts val="0"/>
              </a:spcBef>
              <a:spcAft>
                <a:spcPts val="1200"/>
              </a:spcAft>
            </a:pPr>
            <a:r>
              <a:rPr lang="en-US" sz="1400" b="1" i="1" dirty="0">
                <a:solidFill>
                  <a:srgbClr val="1F2328"/>
                </a:solidFill>
                <a:effectLst/>
                <a:latin typeface="Roboto"/>
                <a:ea typeface="Roboto"/>
                <a:cs typeface="Roboto"/>
              </a:rPr>
              <a:t>How can I prove programmatically that all information in the above locations is encrypted?</a:t>
            </a:r>
            <a:endParaRPr lang="en-US" sz="1400" b="0" i="1" dirty="0">
              <a:solidFill>
                <a:srgbClr val="1F2328"/>
              </a:solidFill>
              <a:effectLst/>
              <a:latin typeface="Roboto"/>
              <a:ea typeface="Roboto"/>
              <a:cs typeface="Roboto"/>
            </a:endParaRPr>
          </a:p>
          <a:p>
            <a:pPr>
              <a:lnSpc>
                <a:spcPct val="120000"/>
              </a:lnSpc>
              <a:spcBef>
                <a:spcPts val="0"/>
              </a:spcBef>
              <a:spcAft>
                <a:spcPts val="1200"/>
              </a:spcAft>
              <a:buNone/>
            </a:pPr>
            <a:r>
              <a:rPr lang="en-US" sz="1400" b="1" i="1" dirty="0">
                <a:solidFill>
                  <a:srgbClr val="1F2328"/>
                </a:solidFill>
                <a:effectLst/>
                <a:latin typeface="Roboto"/>
                <a:ea typeface="Roboto"/>
                <a:cs typeface="Roboto"/>
              </a:rPr>
              <a:t>Acceptance Criteria </a:t>
            </a:r>
          </a:p>
          <a:p>
            <a:pPr algn="l">
              <a:lnSpc>
                <a:spcPct val="120000"/>
              </a:lnSpc>
              <a:spcBef>
                <a:spcPts val="0"/>
              </a:spcBef>
              <a:spcAft>
                <a:spcPts val="1200"/>
              </a:spcAft>
              <a:buNone/>
            </a:pPr>
            <a:r>
              <a:rPr lang="en-US" sz="1400" b="0" i="1" dirty="0">
                <a:solidFill>
                  <a:srgbClr val="1F2328"/>
                </a:solidFill>
                <a:effectLst/>
                <a:latin typeface="Roboto"/>
                <a:ea typeface="Roboto"/>
                <a:cs typeface="Roboto"/>
              </a:rPr>
              <a:t>Result should be a machine readable file that includes:</a:t>
            </a:r>
          </a:p>
          <a:p>
            <a:pPr algn="l">
              <a:lnSpc>
                <a:spcPct val="120000"/>
              </a:lnSpc>
              <a:spcBef>
                <a:spcPts val="0"/>
              </a:spcBef>
              <a:buFont typeface="Arial" panose="020B0604020202020204" pitchFamily="34" charset="0"/>
              <a:buChar char="•"/>
            </a:pPr>
            <a:r>
              <a:rPr lang="en-US" sz="1400" b="0" i="1" dirty="0">
                <a:solidFill>
                  <a:srgbClr val="1F2328"/>
                </a:solidFill>
                <a:effectLst/>
                <a:latin typeface="Roboto"/>
                <a:ea typeface="Roboto"/>
                <a:cs typeface="Roboto"/>
              </a:rPr>
              <a:t>Top level determination whether or not all data is encrypted</a:t>
            </a:r>
          </a:p>
          <a:p>
            <a:pPr algn="l">
              <a:lnSpc>
                <a:spcPct val="120000"/>
              </a:lnSpc>
              <a:spcBef>
                <a:spcPts val="0"/>
              </a:spcBef>
              <a:buFont typeface="Arial" panose="020B0604020202020204" pitchFamily="34" charset="0"/>
              <a:buChar char="•"/>
            </a:pPr>
            <a:r>
              <a:rPr lang="en-US" sz="1400" b="0" i="1" dirty="0">
                <a:solidFill>
                  <a:srgbClr val="1F2328"/>
                </a:solidFill>
                <a:effectLst/>
                <a:latin typeface="Roboto"/>
                <a:ea typeface="Roboto"/>
                <a:cs typeface="Roboto"/>
              </a:rPr>
              <a:t>Inventory of storage locations and their encryption type</a:t>
            </a:r>
          </a:p>
          <a:p>
            <a:pPr marL="0" indent="0" algn="l">
              <a:spcAft>
                <a:spcPts val="1200"/>
              </a:spcAft>
              <a:buNone/>
            </a:pPr>
            <a:endParaRPr lang="en-US" sz="1600" b="1" i="0" dirty="0">
              <a:solidFill>
                <a:srgbClr val="1F2328"/>
              </a:solidFill>
              <a:effectLst/>
              <a:latin typeface="Roboto"/>
              <a:ea typeface="Roboto"/>
              <a:cs typeface="Roboto"/>
            </a:endParaRPr>
          </a:p>
          <a:p>
            <a:pPr algn="l">
              <a:spcAft>
                <a:spcPts val="1200"/>
              </a:spcAft>
              <a:buNone/>
            </a:pPr>
            <a:endParaRPr lang="en-US" sz="1800" kern="100" dirty="0">
              <a:effectLst/>
              <a:latin typeface="Roboto"/>
              <a:ea typeface="Aptos" panose="020B0004020202020204" pitchFamily="34" charset="0"/>
              <a:cs typeface="Times New Roman" panose="02020603050405020304" pitchFamily="18" charset="0"/>
            </a:endParaRP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324973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3DD6B-628A-DE94-E85B-B1F7DD996DA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7A152B-FF43-FE5A-974D-C3A3C0688F97}"/>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4A1C1D97-431D-DED4-02D3-262574FF7006}"/>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GovRAMP Takeaways &amp; Discussion</a:t>
            </a:r>
            <a:endParaRPr lang="en-US" sz="1200">
              <a:solidFill>
                <a:schemeClr val="bg1"/>
              </a:solidFill>
            </a:endParaRPr>
          </a:p>
        </p:txBody>
      </p:sp>
      <p:sp>
        <p:nvSpPr>
          <p:cNvPr id="5" name="Content Placeholder 2">
            <a:extLst>
              <a:ext uri="{FF2B5EF4-FFF2-40B4-BE49-F238E27FC236}">
                <a16:creationId xmlns:a16="http://schemas.microsoft.com/office/drawing/2014/main" id="{BAFE6F09-AA9A-3745-55C5-41F243F6A9A5}"/>
              </a:ext>
            </a:extLst>
          </p:cNvPr>
          <p:cNvSpPr txBox="1">
            <a:spLocks/>
          </p:cNvSpPr>
          <p:nvPr/>
        </p:nvSpPr>
        <p:spPr>
          <a:xfrm>
            <a:off x="3128666" y="1955727"/>
            <a:ext cx="5931270"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algn="ctr">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Automating Assessments to meet Security Risk Need</a:t>
            </a:r>
          </a:p>
          <a:p>
            <a:pPr marL="0" marR="0" algn="ctr">
              <a:lnSpc>
                <a:spcPct val="150000"/>
              </a:lnSpc>
              <a:spcBef>
                <a:spcPts val="0"/>
              </a:spcBef>
              <a:spcAft>
                <a:spcPts val="0"/>
              </a:spcAft>
              <a:buNone/>
            </a:pPr>
            <a:endParaRPr lang="en-US" sz="1800" b="1" kern="100" dirty="0">
              <a:solidFill>
                <a:schemeClr val="tx1"/>
              </a:solidFill>
              <a:latin typeface="Roboto"/>
              <a:ea typeface="Aptos" panose="020B0004020202020204" pitchFamily="34" charset="0"/>
              <a:cs typeface="Times New Roman" panose="02020603050405020304" pitchFamily="18" charset="0"/>
            </a:endParaRPr>
          </a:p>
          <a:p>
            <a:pPr marL="0" algn="ctr">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Opportunity to Leverage MITRE ATT&amp;CK Study</a:t>
            </a:r>
          </a:p>
          <a:p>
            <a:pPr marL="0" marR="0" algn="ctr">
              <a:lnSpc>
                <a:spcPct val="150000"/>
              </a:lnSpc>
              <a:spcBef>
                <a:spcPts val="0"/>
              </a:spcBef>
              <a:spcAft>
                <a:spcPts val="0"/>
              </a:spcAft>
              <a:buNone/>
            </a:pPr>
            <a:endParaRPr lang="en-US" sz="1800" b="1" kern="100" dirty="0">
              <a:solidFill>
                <a:schemeClr val="tx1"/>
              </a:solidFill>
              <a:latin typeface="Roboto"/>
              <a:ea typeface="Aptos" panose="020B0004020202020204" pitchFamily="34" charset="0"/>
              <a:cs typeface="Times New Roman" panose="02020603050405020304" pitchFamily="18" charset="0"/>
            </a:endParaRPr>
          </a:p>
          <a:p>
            <a:pPr marL="0" marR="0" algn="ctr">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Start Simple – How to Automate Simple SaaS</a:t>
            </a:r>
          </a:p>
          <a:p>
            <a:pPr marL="0" marR="0" algn="ctr">
              <a:lnSpc>
                <a:spcPct val="150000"/>
              </a:lnSpc>
              <a:spcBef>
                <a:spcPts val="0"/>
              </a:spcBef>
              <a:spcAft>
                <a:spcPts val="0"/>
              </a:spcAft>
              <a:buNone/>
            </a:pPr>
            <a:endParaRPr lang="en-US" sz="1800" b="1" kern="100" dirty="0">
              <a:solidFill>
                <a:schemeClr val="tx1"/>
              </a:solidFill>
              <a:latin typeface="Roboto"/>
              <a:ea typeface="Aptos" panose="020B0004020202020204" pitchFamily="34" charset="0"/>
              <a:cs typeface="Times New Roman" panose="02020603050405020304" pitchFamily="18" charset="0"/>
            </a:endParaRPr>
          </a:p>
          <a:p>
            <a:pPr marL="0" marR="0" algn="ctr">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Design with </a:t>
            </a:r>
            <a:r>
              <a:rPr lang="en-US" sz="1800" b="1" kern="100" dirty="0" err="1">
                <a:solidFill>
                  <a:schemeClr val="tx1"/>
                </a:solidFill>
                <a:latin typeface="Roboto"/>
                <a:ea typeface="Aptos" panose="020B0004020202020204" pitchFamily="34" charset="0"/>
                <a:cs typeface="Times New Roman"/>
              </a:rPr>
              <a:t>ConMon</a:t>
            </a:r>
            <a:r>
              <a:rPr lang="en-US" sz="1800" b="1" kern="100" dirty="0">
                <a:solidFill>
                  <a:schemeClr val="tx1"/>
                </a:solidFill>
                <a:latin typeface="Roboto"/>
                <a:ea typeface="Aptos" panose="020B0004020202020204" pitchFamily="34" charset="0"/>
                <a:cs typeface="Times New Roman"/>
              </a:rPr>
              <a:t> in Mind</a:t>
            </a:r>
          </a:p>
          <a:p>
            <a:pPr marL="0" marR="0" algn="ctr">
              <a:lnSpc>
                <a:spcPct val="150000"/>
              </a:lnSpc>
              <a:spcBef>
                <a:spcPts val="0"/>
              </a:spcBef>
              <a:spcAft>
                <a:spcPts val="0"/>
              </a:spcAft>
              <a:buNone/>
            </a:pPr>
            <a:endParaRPr lang="en-US" sz="1800" b="1" kern="100" dirty="0">
              <a:solidFill>
                <a:schemeClr val="tx1"/>
              </a:solidFill>
              <a:latin typeface="Roboto"/>
              <a:ea typeface="Aptos" panose="020B0004020202020204" pitchFamily="34" charset="0"/>
              <a:cs typeface="Times New Roman" panose="02020603050405020304" pitchFamily="18" charset="0"/>
            </a:endParaRPr>
          </a:p>
          <a:p>
            <a:pPr marL="0" marR="0" algn="ctr">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Security Dashboard</a:t>
            </a:r>
          </a:p>
          <a:p>
            <a:pPr algn="ctr">
              <a:lnSpc>
                <a:spcPct val="150000"/>
              </a:lnSpc>
            </a:pPr>
            <a:endParaRPr lang="en-US" kern="100" dirty="0">
              <a:solidFill>
                <a:srgbClr val="1F4D73"/>
              </a:solidFill>
              <a:latin typeface="Aptos" panose="020B0004020202020204" pitchFamily="34" charset="0"/>
              <a:ea typeface="Roboto"/>
              <a:cs typeface="Times New Roman" panose="02020603050405020304" pitchFamily="18" charset="0"/>
            </a:endParaRPr>
          </a:p>
          <a:p>
            <a:pPr algn="ctr">
              <a:lnSpc>
                <a:spcPct val="150000"/>
              </a:lnSpc>
            </a:pPr>
            <a:endParaRPr lang="en-US" dirty="0">
              <a:solidFill>
                <a:srgbClr val="0C152C"/>
              </a:solidFill>
              <a:effectLst/>
              <a:latin typeface="Roboto"/>
              <a:ea typeface="Roboto"/>
              <a:cs typeface="Roboto"/>
            </a:endParaRPr>
          </a:p>
        </p:txBody>
      </p:sp>
    </p:spTree>
    <p:extLst>
      <p:ext uri="{BB962C8B-B14F-4D97-AF65-F5344CB8AC3E}">
        <p14:creationId xmlns:p14="http://schemas.microsoft.com/office/powerpoint/2010/main" val="246053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4002-BD0A-A0AC-6864-D8DC26EB01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1F4047-B917-11FC-FC37-DE2AB050A334}"/>
              </a:ext>
            </a:extLst>
          </p:cNvPr>
          <p:cNvSpPr/>
          <p:nvPr/>
        </p:nvSpPr>
        <p:spPr>
          <a:xfrm>
            <a:off x="-3397" y="2736"/>
            <a:ext cx="12195397" cy="6855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5" name="Content Placeholder 2">
            <a:extLst>
              <a:ext uri="{FF2B5EF4-FFF2-40B4-BE49-F238E27FC236}">
                <a16:creationId xmlns:a16="http://schemas.microsoft.com/office/drawing/2014/main" id="{78B2055E-915F-E1AA-A872-62977350645C}"/>
              </a:ext>
            </a:extLst>
          </p:cNvPr>
          <p:cNvSpPr txBox="1">
            <a:spLocks/>
          </p:cNvSpPr>
          <p:nvPr/>
        </p:nvSpPr>
        <p:spPr>
          <a:xfrm>
            <a:off x="4076577" y="1874819"/>
            <a:ext cx="4803474"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lnSpc>
                <a:spcPct val="150000"/>
              </a:lnSpc>
              <a:buNone/>
            </a:pPr>
            <a:r>
              <a:rPr lang="en-US">
                <a:solidFill>
                  <a:schemeClr val="tx1"/>
                </a:solidFill>
              </a:rPr>
              <a:t>	</a:t>
            </a:r>
          </a:p>
          <a:p>
            <a:pPr>
              <a:lnSpc>
                <a:spcPct val="150000"/>
              </a:lnSpc>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en-US">
              <a:solidFill>
                <a:schemeClr val="tx1"/>
              </a:solidFill>
            </a:endParaRPr>
          </a:p>
        </p:txBody>
      </p:sp>
      <p:sp>
        <p:nvSpPr>
          <p:cNvPr id="6" name="Title 1">
            <a:extLst>
              <a:ext uri="{FF2B5EF4-FFF2-40B4-BE49-F238E27FC236}">
                <a16:creationId xmlns:a16="http://schemas.microsoft.com/office/drawing/2014/main" id="{18A24237-50A4-6114-C6DA-87FDE8C4A5E9}"/>
              </a:ext>
            </a:extLst>
          </p:cNvPr>
          <p:cNvSpPr>
            <a:spLocks noGrp="1"/>
          </p:cNvSpPr>
          <p:nvPr/>
        </p:nvSpPr>
        <p:spPr>
          <a:xfrm>
            <a:off x="1277815" y="2573215"/>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dirty="0">
                <a:solidFill>
                  <a:schemeClr val="bg1"/>
                </a:solidFill>
                <a:latin typeface="Roboto"/>
                <a:ea typeface="Roboto"/>
                <a:cs typeface="Roboto"/>
              </a:rPr>
              <a:t>Thoughts?</a:t>
            </a:r>
            <a:endParaRPr lang="en-US" dirty="0"/>
          </a:p>
        </p:txBody>
      </p:sp>
      <p:pic>
        <p:nvPicPr>
          <p:cNvPr id="4" name="Picture 3" descr="A black background with white text&#10;&#10;AI-generated content may be incorrect.">
            <a:extLst>
              <a:ext uri="{FF2B5EF4-FFF2-40B4-BE49-F238E27FC236}">
                <a16:creationId xmlns:a16="http://schemas.microsoft.com/office/drawing/2014/main" id="{7254E00B-A9EB-E972-71E3-F0AD5B282B5F}"/>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10297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FBBA2-7FC3-5E1C-9E0A-6B779571D2B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06F255-7857-5E49-18EE-E656DF817AD9}"/>
              </a:ext>
            </a:extLst>
          </p:cNvPr>
          <p:cNvSpPr/>
          <p:nvPr/>
        </p:nvSpPr>
        <p:spPr>
          <a:xfrm>
            <a:off x="6941" y="-5249"/>
            <a:ext cx="12185059" cy="6863249"/>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B488578-E2F3-7D52-4AEF-47B02C4EB330}"/>
              </a:ext>
            </a:extLst>
          </p:cNvPr>
          <p:cNvGrpSpPr/>
          <p:nvPr/>
        </p:nvGrpSpPr>
        <p:grpSpPr>
          <a:xfrm>
            <a:off x="1286338" y="2287080"/>
            <a:ext cx="9631963" cy="2280901"/>
            <a:chOff x="1279769" y="3252718"/>
            <a:chExt cx="9631963" cy="2280901"/>
          </a:xfrm>
        </p:grpSpPr>
        <p:sp>
          <p:nvSpPr>
            <p:cNvPr id="5" name="Title 1">
              <a:extLst>
                <a:ext uri="{FF2B5EF4-FFF2-40B4-BE49-F238E27FC236}">
                  <a16:creationId xmlns:a16="http://schemas.microsoft.com/office/drawing/2014/main" id="{9E76CA84-B384-F8E0-467C-11176CFBBE1A}"/>
                </a:ext>
              </a:extLst>
            </p:cNvPr>
            <p:cNvSpPr>
              <a:spLocks noGrp="1"/>
            </p:cNvSpPr>
            <p:nvPr/>
          </p:nvSpPr>
          <p:spPr>
            <a:xfrm>
              <a:off x="1279769" y="3252718"/>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a:solidFill>
                    <a:schemeClr val="bg1"/>
                  </a:solidFill>
                  <a:latin typeface="Roboto"/>
                  <a:ea typeface="roboto medium"/>
                  <a:cs typeface="roboto medium"/>
                </a:rPr>
                <a:t>Working Group 3</a:t>
              </a:r>
              <a:endParaRPr lang="en-US"/>
            </a:p>
          </p:txBody>
        </p:sp>
        <p:sp>
          <p:nvSpPr>
            <p:cNvPr id="7" name="Title 1">
              <a:extLst>
                <a:ext uri="{FF2B5EF4-FFF2-40B4-BE49-F238E27FC236}">
                  <a16:creationId xmlns:a16="http://schemas.microsoft.com/office/drawing/2014/main" id="{B85B86BC-4B79-84D6-C94E-08C876F67D23}"/>
                </a:ext>
              </a:extLst>
            </p:cNvPr>
            <p:cNvSpPr txBox="1">
              <a:spLocks/>
            </p:cNvSpPr>
            <p:nvPr/>
          </p:nvSpPr>
          <p:spPr>
            <a:xfrm>
              <a:off x="1315833" y="4376850"/>
              <a:ext cx="9565005" cy="1156769"/>
            </a:xfrm>
            <a:prstGeom prst="rect">
              <a:avLst/>
            </a:prstGeom>
          </p:spPr>
          <p:txBody>
            <a:bodyPr vert="horz" lIns="91440" tIns="45720" rIns="91440" bIns="45720" rtlCol="0" anchor="ctr">
              <a:norm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1"/>
                  </a:solidFill>
                  <a:latin typeface="Roboto"/>
                  <a:ea typeface="Roboto"/>
                  <a:cs typeface="Roboto"/>
                </a:rPr>
                <a:t>Applying Existing Frameworks</a:t>
              </a:r>
            </a:p>
          </p:txBody>
        </p:sp>
      </p:grpSp>
      <p:pic>
        <p:nvPicPr>
          <p:cNvPr id="8" name="Picture 7" descr="A black background with white text&#10;&#10;AI-generated content may be incorrect.">
            <a:extLst>
              <a:ext uri="{FF2B5EF4-FFF2-40B4-BE49-F238E27FC236}">
                <a16:creationId xmlns:a16="http://schemas.microsoft.com/office/drawing/2014/main" id="{6D399CAF-BE9D-F690-0F64-2F2624314DC8}"/>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139543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DBCD1-37A8-D323-95E6-C069C9BCE61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6E3511-66F0-7659-1D3D-893BA00A45D1}"/>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10826E42-17AE-95F1-2540-20ECA40D7E1E}"/>
              </a:ext>
            </a:extLst>
          </p:cNvPr>
          <p:cNvSpPr>
            <a:spLocks noGrp="1"/>
          </p:cNvSpPr>
          <p:nvPr/>
        </p:nvSpPr>
        <p:spPr>
          <a:xfrm>
            <a:off x="840154"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Applying Existing Frameworks</a:t>
            </a:r>
            <a:r>
              <a:rPr lang="en-US" sz="3200">
                <a:solidFill>
                  <a:schemeClr val="bg1"/>
                </a:solidFill>
                <a:ea typeface="Calibri Light"/>
                <a:cs typeface="Calibri Light"/>
              </a:rPr>
              <a:t> </a:t>
            </a:r>
            <a:r>
              <a:rPr lang="en-US" sz="3200">
                <a:solidFill>
                  <a:schemeClr val="bg1"/>
                </a:solidFill>
                <a:latin typeface="Roboto Medium"/>
                <a:ea typeface="Roboto Medium"/>
                <a:cs typeface="Roboto Medium"/>
              </a:rPr>
              <a:t>Discussion</a:t>
            </a:r>
            <a:endParaRPr lang="en-US" sz="1200">
              <a:solidFill>
                <a:schemeClr val="bg1"/>
              </a:solidFill>
            </a:endParaRPr>
          </a:p>
        </p:txBody>
      </p:sp>
      <p:sp>
        <p:nvSpPr>
          <p:cNvPr id="5" name="Content Placeholder 2">
            <a:extLst>
              <a:ext uri="{FF2B5EF4-FFF2-40B4-BE49-F238E27FC236}">
                <a16:creationId xmlns:a16="http://schemas.microsoft.com/office/drawing/2014/main" id="{DF4E4DA7-1D00-854F-93D8-3F0E9AE66C93}"/>
              </a:ext>
            </a:extLst>
          </p:cNvPr>
          <p:cNvSpPr txBox="1">
            <a:spLocks/>
          </p:cNvSpPr>
          <p:nvPr/>
        </p:nvSpPr>
        <p:spPr>
          <a:xfrm>
            <a:off x="650537" y="1867462"/>
            <a:ext cx="11089097" cy="39714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algn="l">
              <a:spcAft>
                <a:spcPts val="1200"/>
              </a:spcAft>
              <a:buNone/>
            </a:pPr>
            <a:r>
              <a:rPr lang="en-US" sz="1600" b="0" i="0" dirty="0">
                <a:solidFill>
                  <a:srgbClr val="1F2328"/>
                </a:solidFill>
                <a:effectLst/>
                <a:latin typeface="Roboto"/>
                <a:ea typeface="Roboto"/>
                <a:cs typeface="Roboto"/>
              </a:rPr>
              <a:t>Discussion around other frameworks that leverage existing NIST 800-53 translations:</a:t>
            </a:r>
          </a:p>
          <a:p>
            <a:pPr marL="383540" lvl="1">
              <a:spcAft>
                <a:spcPts val="1200"/>
              </a:spcAft>
            </a:pPr>
            <a:r>
              <a:rPr lang="en-US" sz="1400" b="0" i="0" dirty="0">
                <a:solidFill>
                  <a:srgbClr val="1F2328"/>
                </a:solidFill>
                <a:effectLst/>
                <a:latin typeface="Roboto"/>
                <a:ea typeface="Roboto"/>
                <a:cs typeface="Roboto"/>
              </a:rPr>
              <a:t>GovRAMP provided direct translation to NIST / FedRAMP current baselines.</a:t>
            </a:r>
          </a:p>
          <a:p>
            <a:pPr marL="383540" lvl="1">
              <a:spcAft>
                <a:spcPts val="1200"/>
              </a:spcAft>
            </a:pPr>
            <a:r>
              <a:rPr lang="en-US" sz="1400" dirty="0">
                <a:solidFill>
                  <a:srgbClr val="1F2328"/>
                </a:solidFill>
                <a:latin typeface="Roboto"/>
                <a:ea typeface="Roboto"/>
                <a:cs typeface="Roboto"/>
              </a:rPr>
              <a:t>Mapping links were provided for:</a:t>
            </a:r>
          </a:p>
          <a:p>
            <a:pPr marL="566420" lvl="2">
              <a:spcAft>
                <a:spcPts val="1200"/>
              </a:spcAft>
            </a:pPr>
            <a:r>
              <a:rPr lang="en-US" sz="1600" dirty="0">
                <a:solidFill>
                  <a:srgbClr val="1F2328"/>
                </a:solidFill>
                <a:latin typeface="Roboto"/>
                <a:ea typeface="Roboto"/>
                <a:cs typeface="Roboto"/>
              </a:rPr>
              <a:t>HI-TRUST</a:t>
            </a:r>
          </a:p>
          <a:p>
            <a:pPr marL="566420" lvl="2">
              <a:spcAft>
                <a:spcPts val="1200"/>
              </a:spcAft>
            </a:pPr>
            <a:r>
              <a:rPr lang="en-US" sz="1600" dirty="0">
                <a:solidFill>
                  <a:srgbClr val="1F2328"/>
                </a:solidFill>
                <a:latin typeface="Roboto"/>
                <a:ea typeface="Roboto"/>
                <a:cs typeface="Roboto"/>
              </a:rPr>
              <a:t>ISO</a:t>
            </a:r>
          </a:p>
          <a:p>
            <a:pPr marL="566420" lvl="2">
              <a:spcAft>
                <a:spcPts val="1200"/>
              </a:spcAft>
            </a:pPr>
            <a:r>
              <a:rPr lang="en-US" sz="1600" b="0" i="0" dirty="0">
                <a:solidFill>
                  <a:srgbClr val="1F2328"/>
                </a:solidFill>
                <a:effectLst/>
                <a:latin typeface="Roboto"/>
                <a:ea typeface="Roboto"/>
                <a:cs typeface="Roboto"/>
              </a:rPr>
              <a:t>CIS</a:t>
            </a:r>
          </a:p>
          <a:p>
            <a:pPr marL="566420" lvl="2">
              <a:spcAft>
                <a:spcPts val="1200"/>
              </a:spcAft>
            </a:pPr>
            <a:r>
              <a:rPr lang="en-US" sz="1600" dirty="0">
                <a:solidFill>
                  <a:srgbClr val="1F2328"/>
                </a:solidFill>
                <a:latin typeface="Roboto"/>
                <a:ea typeface="Roboto"/>
                <a:cs typeface="Roboto"/>
              </a:rPr>
              <a:t>CCM</a:t>
            </a:r>
          </a:p>
          <a:p>
            <a:pPr marL="566420" lvl="2">
              <a:spcAft>
                <a:spcPts val="1200"/>
              </a:spcAft>
            </a:pPr>
            <a:r>
              <a:rPr lang="en-US" sz="1600" b="0" i="0" dirty="0">
                <a:solidFill>
                  <a:srgbClr val="1F2328"/>
                </a:solidFill>
                <a:effectLst/>
                <a:latin typeface="Roboto"/>
                <a:ea typeface="Roboto"/>
                <a:cs typeface="Roboto"/>
              </a:rPr>
              <a:t>Questions around</a:t>
            </a:r>
            <a:r>
              <a:rPr lang="en-US" sz="1600" dirty="0">
                <a:solidFill>
                  <a:srgbClr val="1F2328"/>
                </a:solidFill>
                <a:latin typeface="Roboto"/>
                <a:ea typeface="Roboto"/>
                <a:cs typeface="Roboto"/>
              </a:rPr>
              <a:t> SOC 2</a:t>
            </a:r>
            <a:endParaRPr lang="en-US" sz="1600" b="0" i="0" dirty="0">
              <a:solidFill>
                <a:srgbClr val="1F2328"/>
              </a:solidFill>
              <a:effectLst/>
              <a:latin typeface="Roboto"/>
              <a:ea typeface="Roboto"/>
              <a:cs typeface="Roboto"/>
            </a:endParaRPr>
          </a:p>
          <a:p>
            <a:pPr>
              <a:lnSpc>
                <a:spcPct val="150000"/>
              </a:lnSpc>
            </a:pPr>
            <a:endParaRPr lang="en-US" sz="1800" b="0" i="0" kern="100" dirty="0">
              <a:solidFill>
                <a:srgbClr val="1F4D73"/>
              </a:solidFill>
              <a:effectLst/>
              <a:latin typeface="Aptos" panose="020B0004020202020204" pitchFamily="34" charset="0"/>
              <a:ea typeface="Roboto"/>
              <a:cs typeface="Times New Roman" panose="02020603050405020304" pitchFamily="18" charset="0"/>
            </a:endParaRPr>
          </a:p>
          <a:p>
            <a:pPr>
              <a:lnSpc>
                <a:spcPct val="150000"/>
              </a:lnSpc>
            </a:pPr>
            <a:endParaRPr lang="en-US" dirty="0">
              <a:solidFill>
                <a:srgbClr val="0C152C"/>
              </a:solidFill>
              <a:effectLst/>
              <a:latin typeface="Roboto"/>
              <a:ea typeface="Roboto"/>
              <a:cs typeface="Roboto"/>
            </a:endParaRPr>
          </a:p>
        </p:txBody>
      </p:sp>
    </p:spTree>
    <p:extLst>
      <p:ext uri="{BB962C8B-B14F-4D97-AF65-F5344CB8AC3E}">
        <p14:creationId xmlns:p14="http://schemas.microsoft.com/office/powerpoint/2010/main" val="193807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2D980-C29B-90C8-53FF-389C727AC3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ABD55EE-3FEF-7817-10DD-DC84C927863D}"/>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6F154CF2-F57D-E982-1D31-D21FCDBC1973}"/>
              </a:ext>
            </a:extLst>
          </p:cNvPr>
          <p:cNvSpPr>
            <a:spLocks noGrp="1"/>
          </p:cNvSpPr>
          <p:nvPr/>
        </p:nvSpPr>
        <p:spPr>
          <a:xfrm>
            <a:off x="840154"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Agenda</a:t>
            </a:r>
            <a:endParaRPr lang="en-US" sz="3200">
              <a:solidFill>
                <a:schemeClr val="bg1"/>
              </a:solidFill>
              <a:latin typeface="roboto medium"/>
              <a:ea typeface="Roboto"/>
              <a:cs typeface="Roboto"/>
            </a:endParaRPr>
          </a:p>
        </p:txBody>
      </p:sp>
      <p:sp>
        <p:nvSpPr>
          <p:cNvPr id="6" name="Content Placeholder 2">
            <a:extLst>
              <a:ext uri="{FF2B5EF4-FFF2-40B4-BE49-F238E27FC236}">
                <a16:creationId xmlns:a16="http://schemas.microsoft.com/office/drawing/2014/main" id="{F47011C1-5517-50D0-E654-E7C52CE7E69E}"/>
              </a:ext>
            </a:extLst>
          </p:cNvPr>
          <p:cNvSpPr txBox="1">
            <a:spLocks/>
          </p:cNvSpPr>
          <p:nvPr/>
        </p:nvSpPr>
        <p:spPr>
          <a:xfrm>
            <a:off x="1097280" y="1839106"/>
            <a:ext cx="10058400" cy="286082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en-US">
                <a:solidFill>
                  <a:schemeClr val="tx1"/>
                </a:solidFill>
                <a:latin typeface="Roboto"/>
                <a:ea typeface="Roboto"/>
                <a:cs typeface="Roboto"/>
              </a:rPr>
              <a:t>1.  Introductions </a:t>
            </a:r>
            <a:endParaRPr lang="en-US">
              <a:solidFill>
                <a:schemeClr val="tx1"/>
              </a:solidFill>
              <a:ea typeface="Calibri" panose="020F0502020204030204"/>
              <a:cs typeface="Calibri" panose="020F0502020204030204"/>
            </a:endParaRPr>
          </a:p>
          <a:p>
            <a:pPr>
              <a:lnSpc>
                <a:spcPct val="150000"/>
              </a:lnSpc>
            </a:pPr>
            <a:r>
              <a:rPr lang="en-US">
                <a:solidFill>
                  <a:schemeClr val="tx1"/>
                </a:solidFill>
                <a:latin typeface="Roboto"/>
                <a:ea typeface="Roboto"/>
                <a:cs typeface="Roboto"/>
              </a:rPr>
              <a:t>2.  Working Group Highlights</a:t>
            </a:r>
          </a:p>
          <a:p>
            <a:pPr>
              <a:lnSpc>
                <a:spcPct val="150000"/>
              </a:lnSpc>
            </a:pPr>
            <a:r>
              <a:rPr lang="en-US">
                <a:solidFill>
                  <a:schemeClr val="tx1"/>
                </a:solidFill>
                <a:latin typeface="Roboto"/>
                <a:ea typeface="Roboto"/>
                <a:cs typeface="Roboto"/>
              </a:rPr>
              <a:t>3.  Member Feedback</a:t>
            </a:r>
          </a:p>
          <a:p>
            <a:pPr>
              <a:lnSpc>
                <a:spcPct val="150000"/>
              </a:lnSpc>
            </a:pPr>
            <a:r>
              <a:rPr lang="en-US">
                <a:solidFill>
                  <a:schemeClr val="tx1"/>
                </a:solidFill>
                <a:latin typeface="Roboto"/>
                <a:ea typeface="Roboto"/>
                <a:cs typeface="Roboto"/>
              </a:rPr>
              <a:t>4.  Next Steps</a:t>
            </a:r>
          </a:p>
        </p:txBody>
      </p:sp>
      <p:sp>
        <p:nvSpPr>
          <p:cNvPr id="8" name="TextBox 7">
            <a:extLst>
              <a:ext uri="{FF2B5EF4-FFF2-40B4-BE49-F238E27FC236}">
                <a16:creationId xmlns:a16="http://schemas.microsoft.com/office/drawing/2014/main" id="{892438B3-7CF1-E5F4-6FDB-0D23682C9AA5}"/>
              </a:ext>
            </a:extLst>
          </p:cNvPr>
          <p:cNvSpPr txBox="1"/>
          <p:nvPr/>
        </p:nvSpPr>
        <p:spPr>
          <a:xfrm>
            <a:off x="1100016" y="4831862"/>
            <a:ext cx="1007012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latin typeface="Roboto"/>
              </a:rPr>
              <a:t>Note: Due to the number of participants, please use the chat feature to post comments and questions. We will be recording the meeting and make it available to participants following the call.</a:t>
            </a:r>
            <a:endParaRPr lang="en-US" i="1">
              <a:ea typeface="Calibri"/>
              <a:cs typeface="Calibri"/>
            </a:endParaRPr>
          </a:p>
        </p:txBody>
      </p:sp>
    </p:spTree>
    <p:extLst>
      <p:ext uri="{BB962C8B-B14F-4D97-AF65-F5344CB8AC3E}">
        <p14:creationId xmlns:p14="http://schemas.microsoft.com/office/powerpoint/2010/main" val="338393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9DA8-1BE7-2BC3-17A5-DA16066F16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0B2A91-689A-AE36-EBE4-B3DC2F4AFB00}"/>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AD0687E3-1C46-7BC5-5A88-2911AC84D3C4}"/>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Automating Assessments</a:t>
            </a:r>
            <a:endParaRPr lang="en-US" sz="1200">
              <a:solidFill>
                <a:schemeClr val="bg1"/>
              </a:solidFill>
            </a:endParaRPr>
          </a:p>
        </p:txBody>
      </p:sp>
      <p:sp>
        <p:nvSpPr>
          <p:cNvPr id="5" name="Content Placeholder 2">
            <a:extLst>
              <a:ext uri="{FF2B5EF4-FFF2-40B4-BE49-F238E27FC236}">
                <a16:creationId xmlns:a16="http://schemas.microsoft.com/office/drawing/2014/main" id="{700A7BDB-019B-937D-912A-3C57F13E92FF}"/>
              </a:ext>
            </a:extLst>
          </p:cNvPr>
          <p:cNvSpPr txBox="1">
            <a:spLocks/>
          </p:cNvSpPr>
          <p:nvPr/>
        </p:nvSpPr>
        <p:spPr>
          <a:xfrm>
            <a:off x="650537" y="1906539"/>
            <a:ext cx="11089097" cy="3834691"/>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Moderator)</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algn="l">
              <a:spcAft>
                <a:spcPts val="1200"/>
              </a:spcAft>
              <a:buNone/>
            </a:pPr>
            <a:r>
              <a:rPr lang="en-US" sz="1600" b="1" i="0" dirty="0">
                <a:solidFill>
                  <a:srgbClr val="1F2328"/>
                </a:solidFill>
                <a:effectLst/>
                <a:latin typeface="Roboto"/>
                <a:ea typeface="Roboto"/>
                <a:cs typeface="Roboto"/>
              </a:rPr>
              <a:t>(Tailoring Controls Concept)</a:t>
            </a:r>
          </a:p>
          <a:p>
            <a:pPr marL="0" indent="0" algn="l">
              <a:spcAft>
                <a:spcPts val="1200"/>
              </a:spcAft>
              <a:buNone/>
            </a:pPr>
            <a:r>
              <a:rPr lang="en-US" sz="1600" b="0" i="1" dirty="0">
                <a:solidFill>
                  <a:srgbClr val="1F2328"/>
                </a:solidFill>
                <a:effectLst/>
                <a:latin typeface="Roboto"/>
                <a:ea typeface="Roboto"/>
                <a:cs typeface="Roboto"/>
              </a:rPr>
              <a:t>“I have noticed a lot of conversations still focusing heavily on NIST 800-53. I was thinking of posting something like this to prompt more out of the box thinking about controls and baselines.</a:t>
            </a:r>
          </a:p>
          <a:p>
            <a:pPr marL="0" indent="0" algn="l">
              <a:buNone/>
            </a:pPr>
            <a:r>
              <a:rPr lang="en-US" sz="1600" b="0" i="1" dirty="0">
                <a:solidFill>
                  <a:srgbClr val="1F2328"/>
                </a:solidFill>
                <a:effectLst/>
                <a:latin typeface="Roboto"/>
                <a:ea typeface="Roboto"/>
                <a:cs typeface="Roboto"/>
              </a:rPr>
              <a:t>Just some food for thought related to controls and baselines. As an Agency CISO I was often... let's say frustrated, with the idea that there was a single baseline for all LOW/MEDIUM/HIGH systems. A good example, at one point a recruitment team wanted to use a web service to search for qualified applicants for open positions. Even though this particular web service was not going to process any non-public federal data it had the same requirements as a system we would use to collaborate on pre-decisional policy memos. It would be an interesting exercise to consider what controls are "important" for what kind of system. Could we have a more modular approach to creating "control baselines" such that if your service provides x function you should implement y controls?”</a:t>
            </a:r>
          </a:p>
          <a:p>
            <a:pPr>
              <a:lnSpc>
                <a:spcPct val="150000"/>
              </a:lnSpc>
            </a:pPr>
            <a:endParaRPr lang="en-US" sz="1800" kern="100" dirty="0">
              <a:effectLst/>
              <a:latin typeface="Roboto"/>
              <a:ea typeface="Aptos" panose="020B0004020202020204" pitchFamily="34" charset="0"/>
              <a:cs typeface="Times New Roman" panose="02020603050405020304" pitchFamily="18" charset="0"/>
            </a:endParaRP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113193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A32F1-5B98-FFD2-7337-6797135D9C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80396A-ED9A-8189-40C0-F99847D8D1D6}"/>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C27361BA-C465-1A95-6EF2-D87BB487BEE3}"/>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GovRAMP Takeaways &amp; Discussion</a:t>
            </a:r>
            <a:endParaRPr lang="en-US" sz="1200">
              <a:solidFill>
                <a:schemeClr val="bg1"/>
              </a:solidFill>
            </a:endParaRPr>
          </a:p>
        </p:txBody>
      </p:sp>
      <p:sp>
        <p:nvSpPr>
          <p:cNvPr id="5" name="Content Placeholder 2">
            <a:extLst>
              <a:ext uri="{FF2B5EF4-FFF2-40B4-BE49-F238E27FC236}">
                <a16:creationId xmlns:a16="http://schemas.microsoft.com/office/drawing/2014/main" id="{284DE022-1AA5-E380-AFD6-E6062D27FE56}"/>
              </a:ext>
            </a:extLst>
          </p:cNvPr>
          <p:cNvSpPr txBox="1">
            <a:spLocks/>
          </p:cNvSpPr>
          <p:nvPr/>
        </p:nvSpPr>
        <p:spPr>
          <a:xfrm>
            <a:off x="3096846" y="1955727"/>
            <a:ext cx="5995447"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algn="ctr">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 </a:t>
            </a:r>
          </a:p>
          <a:p>
            <a:pPr marL="0" marR="0" algn="ctr">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  </a:t>
            </a:r>
            <a:r>
              <a:rPr lang="en-US" b="1" kern="100" dirty="0">
                <a:solidFill>
                  <a:schemeClr val="tx1"/>
                </a:solidFill>
                <a:latin typeface="Roboto"/>
                <a:ea typeface="Roboto"/>
                <a:cs typeface="Times New Roman"/>
              </a:rPr>
              <a:t>What Industry Frameworks Should be Leveraged?</a:t>
            </a:r>
          </a:p>
          <a:p>
            <a:pPr marR="0" algn="ctr">
              <a:lnSpc>
                <a:spcPct val="150000"/>
              </a:lnSpc>
            </a:pPr>
            <a:r>
              <a:rPr lang="en-US" b="1" kern="100" dirty="0">
                <a:solidFill>
                  <a:schemeClr val="tx1"/>
                </a:solidFill>
                <a:latin typeface="Roboto"/>
                <a:ea typeface="Roboto"/>
                <a:cs typeface="Times New Roman"/>
              </a:rPr>
              <a:t>Are Impact Levels Enough / Too Much?</a:t>
            </a:r>
          </a:p>
          <a:p>
            <a:pPr marR="0" algn="ctr">
              <a:lnSpc>
                <a:spcPct val="150000"/>
              </a:lnSpc>
            </a:pPr>
            <a:endParaRPr lang="en-US" sz="1800" b="1" kern="100" dirty="0">
              <a:solidFill>
                <a:schemeClr val="tx1"/>
              </a:solidFill>
              <a:latin typeface="Roboto"/>
              <a:ea typeface="Roboto"/>
              <a:cs typeface="Times New Roman" panose="02020603050405020304" pitchFamily="18" charset="0"/>
            </a:endParaRPr>
          </a:p>
          <a:p>
            <a:pPr marL="0" marR="0" algn="ctr">
              <a:lnSpc>
                <a:spcPct val="150000"/>
              </a:lnSpc>
              <a:spcBef>
                <a:spcPts val="0"/>
              </a:spcBef>
              <a:spcAft>
                <a:spcPts val="0"/>
              </a:spcAft>
              <a:buNone/>
            </a:pPr>
            <a:r>
              <a:rPr lang="en-US" b="1" u="sng" kern="100" dirty="0">
                <a:solidFill>
                  <a:schemeClr val="tx1"/>
                </a:solidFill>
                <a:latin typeface="Roboto"/>
                <a:ea typeface="Roboto"/>
                <a:cs typeface="Times New Roman"/>
              </a:rPr>
              <a:t>We are mindful of…</a:t>
            </a:r>
          </a:p>
          <a:p>
            <a:pPr marL="0" marR="0" algn="ctr">
              <a:lnSpc>
                <a:spcPct val="150000"/>
              </a:lnSpc>
              <a:spcBef>
                <a:spcPts val="0"/>
              </a:spcBef>
              <a:spcAft>
                <a:spcPts val="0"/>
              </a:spcAft>
              <a:buNone/>
            </a:pPr>
            <a:r>
              <a:rPr lang="en-US" b="1" i="1" kern="100" dirty="0">
                <a:solidFill>
                  <a:schemeClr val="tx1"/>
                </a:solidFill>
                <a:latin typeface="Roboto"/>
                <a:ea typeface="Roboto"/>
                <a:cs typeface="Times New Roman"/>
              </a:rPr>
              <a:t>Government &amp; Industry Regulatory Harmonization </a:t>
            </a:r>
          </a:p>
          <a:p>
            <a:pPr marL="0" marR="0" algn="ctr">
              <a:lnSpc>
                <a:spcPct val="150000"/>
              </a:lnSpc>
              <a:spcBef>
                <a:spcPts val="0"/>
              </a:spcBef>
              <a:spcAft>
                <a:spcPts val="0"/>
              </a:spcAft>
              <a:buNone/>
            </a:pPr>
            <a:r>
              <a:rPr lang="en-US" b="1" i="1" kern="100" dirty="0">
                <a:solidFill>
                  <a:schemeClr val="tx1"/>
                </a:solidFill>
                <a:latin typeface="Roboto"/>
                <a:ea typeface="Roboto"/>
                <a:cs typeface="Times New Roman"/>
              </a:rPr>
              <a:t>Agency Acceptance</a:t>
            </a:r>
          </a:p>
          <a:p>
            <a:pPr marR="0" algn="ctr">
              <a:lnSpc>
                <a:spcPct val="150000"/>
              </a:lnSpc>
            </a:pPr>
            <a:endParaRPr lang="en-US" sz="1800" b="1" kern="100" dirty="0">
              <a:solidFill>
                <a:schemeClr val="tx1"/>
              </a:solidFill>
              <a:latin typeface="Roboto"/>
              <a:ea typeface="Roboto"/>
              <a:cs typeface="Times New Roman" panose="02020603050405020304" pitchFamily="18" charset="0"/>
            </a:endParaRPr>
          </a:p>
          <a:p>
            <a:pPr algn="ct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1963137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D3423-4D5E-5BDE-25BB-80A4124746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F8B73B-8A83-9562-58C9-3F1E5EB02430}"/>
              </a:ext>
            </a:extLst>
          </p:cNvPr>
          <p:cNvSpPr/>
          <p:nvPr/>
        </p:nvSpPr>
        <p:spPr>
          <a:xfrm>
            <a:off x="-3397" y="2736"/>
            <a:ext cx="12195397" cy="6855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5" name="Content Placeholder 2">
            <a:extLst>
              <a:ext uri="{FF2B5EF4-FFF2-40B4-BE49-F238E27FC236}">
                <a16:creationId xmlns:a16="http://schemas.microsoft.com/office/drawing/2014/main" id="{35318A35-57F5-7F21-4D1F-B33D3E8E7A88}"/>
              </a:ext>
            </a:extLst>
          </p:cNvPr>
          <p:cNvSpPr txBox="1">
            <a:spLocks/>
          </p:cNvSpPr>
          <p:nvPr/>
        </p:nvSpPr>
        <p:spPr>
          <a:xfrm>
            <a:off x="4076577" y="1874819"/>
            <a:ext cx="4803474"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lnSpc>
                <a:spcPct val="150000"/>
              </a:lnSpc>
              <a:buNone/>
            </a:pPr>
            <a:r>
              <a:rPr lang="en-US">
                <a:solidFill>
                  <a:schemeClr val="tx1"/>
                </a:solidFill>
              </a:rPr>
              <a:t>	</a:t>
            </a:r>
          </a:p>
          <a:p>
            <a:pPr>
              <a:lnSpc>
                <a:spcPct val="150000"/>
              </a:lnSpc>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en-US">
              <a:solidFill>
                <a:schemeClr val="tx1"/>
              </a:solidFill>
            </a:endParaRPr>
          </a:p>
        </p:txBody>
      </p:sp>
      <p:sp>
        <p:nvSpPr>
          <p:cNvPr id="6" name="Title 1">
            <a:extLst>
              <a:ext uri="{FF2B5EF4-FFF2-40B4-BE49-F238E27FC236}">
                <a16:creationId xmlns:a16="http://schemas.microsoft.com/office/drawing/2014/main" id="{9C889CD4-8985-133F-FE3C-E958E796A54D}"/>
              </a:ext>
            </a:extLst>
          </p:cNvPr>
          <p:cNvSpPr>
            <a:spLocks noGrp="1"/>
          </p:cNvSpPr>
          <p:nvPr/>
        </p:nvSpPr>
        <p:spPr>
          <a:xfrm>
            <a:off x="1277815" y="2573215"/>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dirty="0">
                <a:solidFill>
                  <a:schemeClr val="bg1"/>
                </a:solidFill>
                <a:latin typeface="Roboto"/>
                <a:ea typeface="Roboto"/>
                <a:cs typeface="Roboto"/>
              </a:rPr>
              <a:t>Thoughts?</a:t>
            </a:r>
            <a:endParaRPr lang="en-US" dirty="0"/>
          </a:p>
        </p:txBody>
      </p:sp>
      <p:pic>
        <p:nvPicPr>
          <p:cNvPr id="4" name="Picture 3" descr="A black background with white text&#10;&#10;AI-generated content may be incorrect.">
            <a:extLst>
              <a:ext uri="{FF2B5EF4-FFF2-40B4-BE49-F238E27FC236}">
                <a16:creationId xmlns:a16="http://schemas.microsoft.com/office/drawing/2014/main" id="{EB7AFDC8-2E1A-F406-1DFC-6A9411212F6B}"/>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364808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FF74-819A-C7C6-1E9D-1961A6DBAC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245F4A-2ED5-0727-D203-7CEFA56CC194}"/>
              </a:ext>
            </a:extLst>
          </p:cNvPr>
          <p:cNvSpPr/>
          <p:nvPr/>
        </p:nvSpPr>
        <p:spPr>
          <a:xfrm>
            <a:off x="6941" y="-5249"/>
            <a:ext cx="12185059" cy="6863249"/>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5927E0A-E7C3-15F5-9959-3DE6AE0F96EE}"/>
              </a:ext>
            </a:extLst>
          </p:cNvPr>
          <p:cNvGrpSpPr/>
          <p:nvPr/>
        </p:nvGrpSpPr>
        <p:grpSpPr>
          <a:xfrm>
            <a:off x="1279769" y="2287080"/>
            <a:ext cx="9631963" cy="2280901"/>
            <a:chOff x="1279769" y="3252718"/>
            <a:chExt cx="9631963" cy="2280901"/>
          </a:xfrm>
        </p:grpSpPr>
        <p:sp>
          <p:nvSpPr>
            <p:cNvPr id="5" name="Title 1">
              <a:extLst>
                <a:ext uri="{FF2B5EF4-FFF2-40B4-BE49-F238E27FC236}">
                  <a16:creationId xmlns:a16="http://schemas.microsoft.com/office/drawing/2014/main" id="{B73831E1-54EA-1DF6-32D8-DE477AF1E539}"/>
                </a:ext>
              </a:extLst>
            </p:cNvPr>
            <p:cNvSpPr>
              <a:spLocks noGrp="1"/>
            </p:cNvSpPr>
            <p:nvPr/>
          </p:nvSpPr>
          <p:spPr>
            <a:xfrm>
              <a:off x="1279769" y="3252718"/>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a:solidFill>
                    <a:schemeClr val="bg1"/>
                  </a:solidFill>
                  <a:latin typeface="Roboto"/>
                  <a:ea typeface="roboto medium"/>
                  <a:cs typeface="roboto medium"/>
                </a:rPr>
                <a:t>Working Group 4</a:t>
              </a:r>
              <a:endParaRPr lang="en-US"/>
            </a:p>
          </p:txBody>
        </p:sp>
        <p:sp>
          <p:nvSpPr>
            <p:cNvPr id="7" name="Title 1">
              <a:extLst>
                <a:ext uri="{FF2B5EF4-FFF2-40B4-BE49-F238E27FC236}">
                  <a16:creationId xmlns:a16="http://schemas.microsoft.com/office/drawing/2014/main" id="{9739C395-1C77-2672-6EC0-3D921341D1BD}"/>
                </a:ext>
              </a:extLst>
            </p:cNvPr>
            <p:cNvSpPr txBox="1">
              <a:spLocks/>
            </p:cNvSpPr>
            <p:nvPr/>
          </p:nvSpPr>
          <p:spPr>
            <a:xfrm>
              <a:off x="1315833" y="4376850"/>
              <a:ext cx="9565005" cy="1156769"/>
            </a:xfrm>
            <a:prstGeom prst="rect">
              <a:avLst/>
            </a:prstGeom>
          </p:spPr>
          <p:txBody>
            <a:bodyPr vert="horz" lIns="91440" tIns="45720" rIns="91440" bIns="45720" rtlCol="0" anchor="ctr">
              <a:norm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1"/>
                  </a:solidFill>
                  <a:latin typeface="Roboto"/>
                  <a:ea typeface="Roboto"/>
                  <a:cs typeface="Roboto"/>
                </a:rPr>
                <a:t>Continuous Reporting</a:t>
              </a:r>
            </a:p>
          </p:txBody>
        </p:sp>
      </p:grpSp>
      <p:pic>
        <p:nvPicPr>
          <p:cNvPr id="8" name="Picture 7" descr="A black background with white text&#10;&#10;AI-generated content may be incorrect.">
            <a:extLst>
              <a:ext uri="{FF2B5EF4-FFF2-40B4-BE49-F238E27FC236}">
                <a16:creationId xmlns:a16="http://schemas.microsoft.com/office/drawing/2014/main" id="{0ABA4A50-DC93-E160-89AC-1725DDC678C0}"/>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290402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4ECA6-79F3-B36A-EF07-F363833E24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E434B42-6723-E89E-AA5B-6C391655DC7D}"/>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5BE28925-2B23-6468-3734-736972BDE053}"/>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Continuous Reporting</a:t>
            </a:r>
            <a:endParaRPr lang="en-US" sz="1200">
              <a:solidFill>
                <a:schemeClr val="bg1"/>
              </a:solidFill>
            </a:endParaRPr>
          </a:p>
        </p:txBody>
      </p:sp>
      <p:sp>
        <p:nvSpPr>
          <p:cNvPr id="5" name="Content Placeholder 2">
            <a:extLst>
              <a:ext uri="{FF2B5EF4-FFF2-40B4-BE49-F238E27FC236}">
                <a16:creationId xmlns:a16="http://schemas.microsoft.com/office/drawing/2014/main" id="{2866A3C2-ECE0-F773-1945-9688DA9258BC}"/>
              </a:ext>
            </a:extLst>
          </p:cNvPr>
          <p:cNvSpPr txBox="1">
            <a:spLocks/>
          </p:cNvSpPr>
          <p:nvPr/>
        </p:nvSpPr>
        <p:spPr>
          <a:xfrm>
            <a:off x="660306" y="1974923"/>
            <a:ext cx="11079328" cy="4274306"/>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Moderators)</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a:lnSpc>
                <a:spcPct val="120000"/>
              </a:lnSpc>
              <a:spcAft>
                <a:spcPts val="0"/>
              </a:spcAft>
              <a:buFont typeface="Arial" panose="020B0604020202020204" pitchFamily="34" charset="0"/>
              <a:buChar char="•"/>
            </a:pPr>
            <a:r>
              <a:rPr lang="en-US" sz="1500" b="1" i="0" dirty="0">
                <a:solidFill>
                  <a:srgbClr val="1F2328"/>
                </a:solidFill>
                <a:effectLst/>
                <a:latin typeface="Roboto"/>
                <a:ea typeface="Roboto"/>
                <a:cs typeface="Roboto"/>
              </a:rPr>
              <a:t>  </a:t>
            </a:r>
            <a:r>
              <a:rPr lang="en-US" sz="1500" b="1" i="1" dirty="0">
                <a:solidFill>
                  <a:srgbClr val="1F2328"/>
                </a:solidFill>
                <a:effectLst/>
                <a:latin typeface="Roboto"/>
                <a:ea typeface="Roboto"/>
                <a:cs typeface="Roboto"/>
              </a:rPr>
              <a:t>What are folks ideas on ways to streamline post-authorization decision-making across stakeholders. Examples include:</a:t>
            </a:r>
          </a:p>
          <a:p>
            <a:pPr marL="520700" lvl="1" indent="-228600">
              <a:lnSpc>
                <a:spcPct val="120000"/>
              </a:lnSpc>
              <a:spcAft>
                <a:spcPts val="0"/>
              </a:spcAft>
            </a:pPr>
            <a:r>
              <a:rPr lang="en-US" sz="1500" b="0" i="1" dirty="0">
                <a:solidFill>
                  <a:srgbClr val="1F2328"/>
                </a:solidFill>
                <a:effectLst/>
                <a:latin typeface="Roboto"/>
                <a:ea typeface="Roboto"/>
                <a:cs typeface="Roboto"/>
              </a:rPr>
              <a:t>How do CSPs stay informed of who to include from a reporting perspective for each of their agency customers on an ongoing basis?</a:t>
            </a:r>
          </a:p>
          <a:p>
            <a:pPr marL="520700" lvl="1" indent="-228600">
              <a:lnSpc>
                <a:spcPct val="120000"/>
              </a:lnSpc>
              <a:spcAft>
                <a:spcPts val="0"/>
              </a:spcAft>
            </a:pPr>
            <a:r>
              <a:rPr lang="en-US" sz="1500" b="0" i="1" dirty="0">
                <a:solidFill>
                  <a:srgbClr val="1F2328"/>
                </a:solidFill>
                <a:effectLst/>
                <a:latin typeface="Roboto"/>
                <a:ea typeface="Roboto"/>
                <a:cs typeface="Roboto"/>
              </a:rPr>
              <a:t>How should collaborative decision-making work for changes that impact multiple customers with different risk tolerances?</a:t>
            </a:r>
          </a:p>
          <a:p>
            <a:pPr marL="520700" lvl="1" indent="-228600">
              <a:lnSpc>
                <a:spcPct val="120000"/>
              </a:lnSpc>
              <a:spcAft>
                <a:spcPts val="0"/>
              </a:spcAft>
            </a:pPr>
            <a:r>
              <a:rPr lang="en-US" sz="1500" b="0" i="1" dirty="0">
                <a:solidFill>
                  <a:srgbClr val="1F2328"/>
                </a:solidFill>
                <a:effectLst/>
                <a:latin typeface="Roboto"/>
                <a:ea typeface="Roboto"/>
                <a:cs typeface="Roboto"/>
              </a:rPr>
              <a:t>What mechanism would be most effective for sharing information (e.g., CSP maintained API with JSON specification defined by FedRAMP, etc.)</a:t>
            </a:r>
          </a:p>
          <a:p>
            <a:pPr marL="292100" lvl="1" indent="0">
              <a:lnSpc>
                <a:spcPct val="120000"/>
              </a:lnSpc>
              <a:spcAft>
                <a:spcPts val="0"/>
              </a:spcAft>
              <a:buNone/>
            </a:pPr>
            <a:r>
              <a:rPr lang="en-US" sz="1500" b="0" i="1" dirty="0">
                <a:solidFill>
                  <a:srgbClr val="1F2328"/>
                </a:solidFill>
                <a:effectLst/>
                <a:latin typeface="Roboto"/>
                <a:ea typeface="Roboto"/>
                <a:cs typeface="Roboto"/>
              </a:rPr>
              <a:t>Please feel free to use these examples or provide additional considerations</a:t>
            </a:r>
          </a:p>
          <a:p>
            <a:pPr marL="383540" lvl="1">
              <a:lnSpc>
                <a:spcPct val="120000"/>
              </a:lnSpc>
            </a:pPr>
            <a:endParaRPr lang="en-US" sz="1000" i="1" dirty="0">
              <a:solidFill>
                <a:srgbClr val="1F2328"/>
              </a:solidFill>
              <a:latin typeface="Roboto"/>
              <a:ea typeface="Roboto"/>
              <a:cs typeface="Roboto"/>
            </a:endParaRPr>
          </a:p>
          <a:p>
            <a:pPr>
              <a:lnSpc>
                <a:spcPct val="120000"/>
              </a:lnSpc>
              <a:buFont typeface="Arial" panose="020B0604020202020204" pitchFamily="34" charset="0"/>
              <a:buChar char="•"/>
            </a:pPr>
            <a:r>
              <a:rPr lang="en-US" sz="1600" b="0" i="1" dirty="0">
                <a:solidFill>
                  <a:srgbClr val="1F2328"/>
                </a:solidFill>
                <a:effectLst/>
                <a:latin typeface="Roboto"/>
                <a:ea typeface="Roboto"/>
                <a:cs typeface="Roboto"/>
              </a:rPr>
              <a:t> </a:t>
            </a:r>
            <a:r>
              <a:rPr lang="en-US" sz="1600" b="1" i="1" dirty="0">
                <a:solidFill>
                  <a:srgbClr val="1F2328"/>
                </a:solidFill>
                <a:effectLst/>
                <a:latin typeface="Roboto"/>
                <a:ea typeface="Roboto"/>
                <a:cs typeface="Roboto"/>
              </a:rPr>
              <a:t>What are folks ideas on the ideal way for agencies to consume continuous reporting for the CSOs they are leveraging? </a:t>
            </a:r>
          </a:p>
          <a:p>
            <a:pPr marL="635000" lvl="1" indent="-342900">
              <a:lnSpc>
                <a:spcPct val="120000"/>
              </a:lnSpc>
            </a:pPr>
            <a:r>
              <a:rPr lang="en-US" sz="1400" b="0" i="1" dirty="0">
                <a:solidFill>
                  <a:srgbClr val="1F2328"/>
                </a:solidFill>
                <a:effectLst/>
                <a:latin typeface="Roboto"/>
                <a:ea typeface="Roboto"/>
                <a:cs typeface="Roboto"/>
              </a:rPr>
              <a:t>E.g., customer accessible CSP managed dashboard, API integration, etc. Does it make sense to create standard API specifications that agencies can use to integrate CSO reporting with their own tooling (EMASS, CSAM, etc.)? </a:t>
            </a:r>
          </a:p>
          <a:p>
            <a:pPr marL="635000" lvl="1" indent="-342900">
              <a:lnSpc>
                <a:spcPct val="120000"/>
              </a:lnSpc>
            </a:pPr>
            <a:r>
              <a:rPr lang="en-US" sz="1400" b="0" i="1" dirty="0">
                <a:solidFill>
                  <a:srgbClr val="1F2328"/>
                </a:solidFill>
                <a:effectLst/>
                <a:latin typeface="Roboto"/>
                <a:ea typeface="Roboto"/>
                <a:cs typeface="Roboto"/>
              </a:rPr>
              <a:t>Would it make more sense to align on reporting metrics on the FedRAMP Marketplace itself? All ideas are welcome.</a:t>
            </a:r>
          </a:p>
          <a:p>
            <a:pPr marL="0" indent="0">
              <a:spcAft>
                <a:spcPts val="1200"/>
              </a:spcAft>
              <a:buNone/>
            </a:pPr>
            <a:endParaRPr lang="en-US" sz="1800" kern="100" dirty="0">
              <a:effectLst/>
              <a:latin typeface="Roboto"/>
              <a:ea typeface="Aptos" panose="020B0004020202020204" pitchFamily="34" charset="0"/>
              <a:cs typeface="Times New Roman" panose="02020603050405020304" pitchFamily="18" charset="0"/>
            </a:endParaRP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1766433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AF2D-E0B9-BFBB-1B23-16970D041A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6F395BF-AD24-3419-9367-39051DFD2DF2}"/>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D62FFC49-A400-88A9-F11A-8E1A6ACE3E43}"/>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Continuous Reporting</a:t>
            </a:r>
            <a:endParaRPr lang="en-US" sz="1200">
              <a:solidFill>
                <a:schemeClr val="bg1"/>
              </a:solidFill>
            </a:endParaRPr>
          </a:p>
        </p:txBody>
      </p:sp>
      <p:sp>
        <p:nvSpPr>
          <p:cNvPr id="5" name="Content Placeholder 2">
            <a:extLst>
              <a:ext uri="{FF2B5EF4-FFF2-40B4-BE49-F238E27FC236}">
                <a16:creationId xmlns:a16="http://schemas.microsoft.com/office/drawing/2014/main" id="{B6FA8A39-25A0-B3B3-F16E-6804F52048AC}"/>
              </a:ext>
            </a:extLst>
          </p:cNvPr>
          <p:cNvSpPr txBox="1">
            <a:spLocks/>
          </p:cNvSpPr>
          <p:nvPr/>
        </p:nvSpPr>
        <p:spPr>
          <a:xfrm>
            <a:off x="836152" y="2053078"/>
            <a:ext cx="11079328" cy="3785845"/>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Moderators)</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a:lnSpc>
                <a:spcPct val="120000"/>
              </a:lnSpc>
              <a:buFont typeface="Arial" panose="020B0604020202020204" pitchFamily="34" charset="0"/>
              <a:buChar char="•"/>
            </a:pPr>
            <a:r>
              <a:rPr lang="en-US" sz="1800" b="0" i="0" dirty="0">
                <a:solidFill>
                  <a:srgbClr val="1F2328"/>
                </a:solidFill>
                <a:effectLst/>
                <a:latin typeface="Roboto"/>
                <a:ea typeface="Roboto"/>
                <a:cs typeface="Roboto"/>
              </a:rPr>
              <a:t>  </a:t>
            </a:r>
            <a:r>
              <a:rPr lang="en-US" sz="1800" b="0" i="1" dirty="0">
                <a:solidFill>
                  <a:srgbClr val="1F2328"/>
                </a:solidFill>
                <a:effectLst/>
                <a:latin typeface="Roboto"/>
                <a:ea typeface="Roboto"/>
                <a:cs typeface="Roboto"/>
              </a:rPr>
              <a:t>Outside of continuous reporting for CSPs, I'd like to open a discussion on how folks might benefit from FedRAMP adding continuous reporting options for marketplace information for 3PAOs. (</a:t>
            </a:r>
            <a:r>
              <a:rPr lang="en-US" sz="1800" i="1" dirty="0">
                <a:latin typeface="Roboto"/>
                <a:ea typeface="Roboto"/>
                <a:cs typeface="Roboto"/>
                <a:hlinkClick r:id="rId3"/>
              </a:rPr>
              <a:t>Continuous reporting on marketplace information for 3PAOs · FedRAMP/continuous-reporting-cwg · Discussion #32</a:t>
            </a:r>
            <a:r>
              <a:rPr lang="en-US" sz="1800" i="1" dirty="0">
                <a:latin typeface="Roboto"/>
                <a:ea typeface="Roboto"/>
                <a:cs typeface="Roboto"/>
              </a:rPr>
              <a:t>) </a:t>
            </a:r>
          </a:p>
          <a:p>
            <a:pPr>
              <a:lnSpc>
                <a:spcPct val="120000"/>
              </a:lnSpc>
              <a:buFont typeface="Arial" panose="020B0604020202020204" pitchFamily="34" charset="0"/>
              <a:buChar char="•"/>
            </a:pPr>
            <a:endParaRPr lang="en-US" sz="1800" i="1" dirty="0">
              <a:latin typeface="Roboto"/>
              <a:ea typeface="Roboto"/>
              <a:cs typeface="Roboto"/>
            </a:endParaRPr>
          </a:p>
          <a:p>
            <a:pPr>
              <a:lnSpc>
                <a:spcPct val="120000"/>
              </a:lnSpc>
              <a:buFont typeface="Arial" panose="020B0604020202020204" pitchFamily="34" charset="0"/>
              <a:buChar char="•"/>
            </a:pPr>
            <a:r>
              <a:rPr lang="en-US" sz="1800" b="0" i="1" dirty="0">
                <a:solidFill>
                  <a:srgbClr val="1F2328"/>
                </a:solidFill>
                <a:effectLst/>
                <a:latin typeface="Roboto"/>
                <a:ea typeface="Roboto"/>
                <a:cs typeface="Roboto"/>
              </a:rPr>
              <a:t>  FAIR Institute published an interesting </a:t>
            </a:r>
            <a:r>
              <a:rPr lang="en-US" sz="1800" b="0" i="1" u="sng" dirty="0">
                <a:solidFill>
                  <a:srgbClr val="0969DA"/>
                </a:solidFill>
                <a:effectLst/>
                <a:latin typeface="Roboto"/>
                <a:ea typeface="Roboto"/>
                <a:cs typeface="Roboto"/>
                <a:hlinkClick r:id="rId4"/>
              </a:rPr>
              <a:t>white paper</a:t>
            </a:r>
            <a:r>
              <a:rPr lang="en-US" sz="1800" b="0" i="1" dirty="0">
                <a:solidFill>
                  <a:srgbClr val="1F2328"/>
                </a:solidFill>
                <a:effectLst/>
                <a:latin typeface="Roboto"/>
                <a:ea typeface="Roboto"/>
                <a:cs typeface="Roboto"/>
              </a:rPr>
              <a:t> on how to quantify risk within NIST RMF</a:t>
            </a:r>
            <a:r>
              <a:rPr lang="en-US" sz="1800" i="1" kern="100" dirty="0">
                <a:effectLst/>
                <a:latin typeface="Roboto"/>
                <a:ea typeface="Aptos" panose="020B0004020202020204" pitchFamily="34" charset="0"/>
                <a:cs typeface="Times New Roman"/>
              </a:rPr>
              <a:t> </a:t>
            </a:r>
            <a:endParaRPr lang="en-US" sz="1600" i="1" kern="100" dirty="0">
              <a:solidFill>
                <a:srgbClr val="1F2328"/>
              </a:solidFill>
              <a:latin typeface="Roboto"/>
              <a:ea typeface="Aptos" panose="020B0004020202020204" pitchFamily="34" charset="0"/>
              <a:cs typeface="Times New Roman"/>
            </a:endParaRPr>
          </a:p>
          <a:p>
            <a:pPr>
              <a:lnSpc>
                <a:spcPct val="120000"/>
              </a:lnSpc>
              <a:buFont typeface="Arial" panose="020B0604020202020204" pitchFamily="34" charset="0"/>
              <a:buChar char="•"/>
            </a:pPr>
            <a:endParaRPr lang="en-US" sz="1600" b="0" i="1" dirty="0">
              <a:solidFill>
                <a:srgbClr val="1F2328"/>
              </a:solidFill>
              <a:effectLst/>
              <a:latin typeface="Roboto"/>
              <a:ea typeface="Roboto"/>
              <a:cs typeface="Roboto"/>
            </a:endParaRPr>
          </a:p>
          <a:p>
            <a:pPr>
              <a:lnSpc>
                <a:spcPct val="120000"/>
              </a:lnSpc>
              <a:buFont typeface="Arial" panose="020B0604020202020204" pitchFamily="34" charset="0"/>
              <a:buChar char="•"/>
            </a:pPr>
            <a:r>
              <a:rPr lang="en-US" sz="1600" b="0" i="1" dirty="0">
                <a:solidFill>
                  <a:srgbClr val="1F2328"/>
                </a:solidFill>
                <a:effectLst/>
                <a:latin typeface="Roboto"/>
                <a:ea typeface="Roboto"/>
                <a:cs typeface="Roboto"/>
              </a:rPr>
              <a:t> </a:t>
            </a:r>
            <a:r>
              <a:rPr lang="en-US" sz="1800" i="1" dirty="0">
                <a:solidFill>
                  <a:srgbClr val="1F2328"/>
                </a:solidFill>
                <a:latin typeface="Roboto"/>
                <a:ea typeface="Roboto"/>
                <a:cs typeface="Roboto"/>
              </a:rPr>
              <a:t> Here is an interesting </a:t>
            </a:r>
            <a:r>
              <a:rPr lang="en-US" sz="1800" i="1" dirty="0">
                <a:solidFill>
                  <a:srgbClr val="1F2328"/>
                </a:solidFill>
                <a:latin typeface="Roboto"/>
                <a:ea typeface="Roboto"/>
                <a:cs typeface="Roboto"/>
                <a:hlinkClick r:id="rId5">
                  <a:extLst>
                    <a:ext uri="{A12FA001-AC4F-418D-AE19-62706E023703}">
                      <ahyp:hlinkClr xmlns:ahyp="http://schemas.microsoft.com/office/drawing/2018/hyperlinkcolor" val="tx"/>
                    </a:ext>
                  </a:extLst>
                </a:hlinkClick>
              </a:rPr>
              <a:t>write up</a:t>
            </a:r>
            <a:r>
              <a:rPr lang="en-US" sz="1800" i="1" dirty="0">
                <a:solidFill>
                  <a:srgbClr val="1F2328"/>
                </a:solidFill>
                <a:latin typeface="Roboto"/>
                <a:ea typeface="Roboto"/>
                <a:cs typeface="Roboto"/>
              </a:rPr>
              <a:t> on how to apply Bayes' Theorem in AWS</a:t>
            </a:r>
          </a:p>
          <a:p>
            <a:pPr marL="0" indent="0">
              <a:spcAft>
                <a:spcPts val="1200"/>
              </a:spcAft>
              <a:buNone/>
            </a:pPr>
            <a:endParaRPr lang="en-US" sz="1800" kern="100" dirty="0">
              <a:effectLst/>
              <a:latin typeface="Roboto"/>
              <a:ea typeface="Aptos" panose="020B0004020202020204" pitchFamily="34" charset="0"/>
              <a:cs typeface="Times New Roman" panose="02020603050405020304" pitchFamily="18" charset="0"/>
            </a:endParaRP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1240946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5493-71E6-EF88-B006-8D9FC6E4D67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859CDA-B0BD-19FC-02F7-694AA2FA4201}"/>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A56AE96E-61A8-E6C1-EE7F-A9E00DD17613}"/>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Continuous Reporting</a:t>
            </a:r>
            <a:endParaRPr lang="en-US" sz="1200">
              <a:solidFill>
                <a:schemeClr val="bg1"/>
              </a:solidFill>
            </a:endParaRPr>
          </a:p>
        </p:txBody>
      </p:sp>
      <p:sp>
        <p:nvSpPr>
          <p:cNvPr id="5" name="Content Placeholder 2">
            <a:extLst>
              <a:ext uri="{FF2B5EF4-FFF2-40B4-BE49-F238E27FC236}">
                <a16:creationId xmlns:a16="http://schemas.microsoft.com/office/drawing/2014/main" id="{3A8E77C7-184F-7733-3782-F0BFAD9F68BE}"/>
              </a:ext>
            </a:extLst>
          </p:cNvPr>
          <p:cNvSpPr txBox="1">
            <a:spLocks/>
          </p:cNvSpPr>
          <p:nvPr/>
        </p:nvSpPr>
        <p:spPr>
          <a:xfrm>
            <a:off x="514312" y="1841232"/>
            <a:ext cx="5715758"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buNone/>
            </a:pPr>
            <a:r>
              <a:rPr lang="en-US" dirty="0">
                <a:latin typeface="Roboto"/>
                <a:ea typeface="Roboto"/>
                <a:cs typeface="Roboto"/>
              </a:rPr>
              <a:t>(From GitHub Discussion thread – FR Moderator)</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algn="l">
              <a:lnSpc>
                <a:spcPct val="120000"/>
              </a:lnSpc>
              <a:spcBef>
                <a:spcPts val="0"/>
              </a:spcBef>
              <a:spcAft>
                <a:spcPts val="1200"/>
              </a:spcAft>
              <a:buNone/>
            </a:pPr>
            <a:r>
              <a:rPr lang="en-US" sz="1400" b="1" i="0" dirty="0">
                <a:solidFill>
                  <a:srgbClr val="1F2328"/>
                </a:solidFill>
                <a:effectLst/>
                <a:latin typeface="Roboto"/>
                <a:ea typeface="Roboto"/>
                <a:cs typeface="Roboto"/>
              </a:rPr>
              <a:t>   </a:t>
            </a:r>
            <a:r>
              <a:rPr lang="en-US" sz="1600" b="0" i="1" dirty="0">
                <a:solidFill>
                  <a:srgbClr val="1F2328"/>
                </a:solidFill>
                <a:effectLst/>
                <a:latin typeface="Roboto"/>
                <a:ea typeface="Roboto"/>
                <a:cs typeface="Roboto"/>
              </a:rPr>
              <a:t>I've taken a crack at a set of cyber hygiene principles that are universally applicable across CSPs of different size and complexity. Defining these principles will help inform what data ought to be used to inform risk. These are meant to serve as a jumping off point for discussion, and are not authoritative.</a:t>
            </a:r>
          </a:p>
          <a:p>
            <a:pPr>
              <a:lnSpc>
                <a:spcPct val="120000"/>
              </a:lnSpc>
            </a:pPr>
            <a:endParaRPr lang="en-US" dirty="0">
              <a:solidFill>
                <a:schemeClr val="tx1"/>
              </a:solidFill>
              <a:latin typeface="Roboto"/>
              <a:ea typeface="Roboto"/>
              <a:cs typeface="Roboto"/>
            </a:endParaRPr>
          </a:p>
        </p:txBody>
      </p:sp>
      <p:sp>
        <p:nvSpPr>
          <p:cNvPr id="6" name="TextBox 5">
            <a:extLst>
              <a:ext uri="{FF2B5EF4-FFF2-40B4-BE49-F238E27FC236}">
                <a16:creationId xmlns:a16="http://schemas.microsoft.com/office/drawing/2014/main" id="{E4730E75-C29A-1EB4-E8BC-4633F6379C14}"/>
              </a:ext>
            </a:extLst>
          </p:cNvPr>
          <p:cNvSpPr txBox="1"/>
          <p:nvPr/>
        </p:nvSpPr>
        <p:spPr>
          <a:xfrm>
            <a:off x="6622914" y="1616072"/>
            <a:ext cx="5319074" cy="5128776"/>
          </a:xfrm>
          <a:prstGeom prst="rect">
            <a:avLst/>
          </a:prstGeom>
          <a:noFill/>
        </p:spPr>
        <p:txBody>
          <a:bodyPr wrap="square" lIns="91440" tIns="45720" rIns="91440" bIns="45720" anchor="t">
            <a:spAutoFit/>
          </a:bodyPr>
          <a:lstStyle/>
          <a:p>
            <a:pPr algn="l">
              <a:lnSpc>
                <a:spcPct val="120000"/>
              </a:lnSpc>
              <a:spcBef>
                <a:spcPts val="0"/>
              </a:spcBef>
              <a:spcAft>
                <a:spcPts val="1200"/>
              </a:spcAft>
              <a:buNone/>
            </a:pPr>
            <a:r>
              <a:rPr lang="en-US" sz="1400" b="1" i="1" dirty="0">
                <a:solidFill>
                  <a:srgbClr val="1F2328"/>
                </a:solidFill>
                <a:effectLst/>
                <a:latin typeface="Roboto"/>
                <a:ea typeface="Roboto"/>
                <a:cs typeface="Roboto"/>
              </a:rPr>
              <a:t>Basic Cyber Hygiene</a:t>
            </a:r>
            <a:endParaRPr lang="en-US" sz="1400" b="0" i="1" dirty="0">
              <a:solidFill>
                <a:srgbClr val="1F2328"/>
              </a:solidFill>
              <a:effectLst/>
              <a:latin typeface="Roboto"/>
              <a:ea typeface="Roboto"/>
              <a:cs typeface="Roboto"/>
            </a:endParaRP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Know what your assets are and where they are</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Patch your assets</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Harden your assets</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Encrypt data at rest and in transit</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Secure authentication</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Employ least privilege</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Monitor your system</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Respond to incidents</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Perform back ups</a:t>
            </a:r>
          </a:p>
          <a:p>
            <a:pPr algn="l">
              <a:lnSpc>
                <a:spcPct val="120000"/>
              </a:lnSpc>
              <a:spcBef>
                <a:spcPts val="0"/>
              </a:spcBef>
              <a:spcAft>
                <a:spcPts val="1200"/>
              </a:spcAft>
              <a:buFont typeface="+mj-lt"/>
              <a:buAutoNum type="arabicPeriod"/>
            </a:pPr>
            <a:r>
              <a:rPr lang="en-US" sz="1400" b="0" i="1" dirty="0">
                <a:solidFill>
                  <a:srgbClr val="1F2328"/>
                </a:solidFill>
                <a:effectLst/>
                <a:latin typeface="Roboto"/>
                <a:ea typeface="Roboto"/>
                <a:cs typeface="Roboto"/>
              </a:rPr>
              <a:t> Empower your customers with secure default configurations</a:t>
            </a:r>
          </a:p>
          <a:p>
            <a:pPr algn="l">
              <a:lnSpc>
                <a:spcPct val="120000"/>
              </a:lnSpc>
              <a:spcBef>
                <a:spcPts val="0"/>
              </a:spcBef>
            </a:pPr>
            <a:r>
              <a:rPr lang="en-US" sz="1400" b="1" i="1" dirty="0">
                <a:solidFill>
                  <a:srgbClr val="1F2328"/>
                </a:solidFill>
                <a:effectLst/>
                <a:latin typeface="Roboto"/>
                <a:ea typeface="Roboto"/>
                <a:cs typeface="Roboto"/>
              </a:rPr>
              <a:t>What are people's ideas on existing tools or approaches that can effectively report these outcomes?</a:t>
            </a:r>
          </a:p>
        </p:txBody>
      </p:sp>
    </p:spTree>
    <p:extLst>
      <p:ext uri="{BB962C8B-B14F-4D97-AF65-F5344CB8AC3E}">
        <p14:creationId xmlns:p14="http://schemas.microsoft.com/office/powerpoint/2010/main" val="165883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62A2-1356-75D2-42A4-55C7B14C3D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E9D8E2-86E5-2EC8-CAE6-089C63D4983A}"/>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26613892-8DA5-0151-E625-02F8B0BD9CC0}"/>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GovRAMP Takeaways &amp; Discussion</a:t>
            </a:r>
            <a:endParaRPr lang="en-US" sz="1200">
              <a:solidFill>
                <a:schemeClr val="bg1"/>
              </a:solidFill>
            </a:endParaRPr>
          </a:p>
        </p:txBody>
      </p:sp>
      <p:sp>
        <p:nvSpPr>
          <p:cNvPr id="5" name="Content Placeholder 2">
            <a:extLst>
              <a:ext uri="{FF2B5EF4-FFF2-40B4-BE49-F238E27FC236}">
                <a16:creationId xmlns:a16="http://schemas.microsoft.com/office/drawing/2014/main" id="{8D74534C-D5F6-31F9-87AF-83FA83223695}"/>
              </a:ext>
            </a:extLst>
          </p:cNvPr>
          <p:cNvSpPr txBox="1">
            <a:spLocks/>
          </p:cNvSpPr>
          <p:nvPr/>
        </p:nvSpPr>
        <p:spPr>
          <a:xfrm>
            <a:off x="2890459" y="2061315"/>
            <a:ext cx="6396997" cy="4587264"/>
          </a:xfrm>
          <a:prstGeom prst="rect">
            <a:avLst/>
          </a:prstGeom>
        </p:spPr>
        <p:txBody>
          <a:bodyPr vert="horz" lIns="0" tIns="45720" rIns="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algn="ctr">
              <a:lnSpc>
                <a:spcPct val="200000"/>
              </a:lnSpc>
              <a:spcBef>
                <a:spcPts val="0"/>
              </a:spcBef>
              <a:spcAft>
                <a:spcPts val="0"/>
              </a:spcAft>
              <a:buNone/>
            </a:pPr>
            <a:r>
              <a:rPr lang="en-US" b="1" kern="100" dirty="0">
                <a:solidFill>
                  <a:schemeClr val="tx1"/>
                </a:solidFill>
                <a:latin typeface="Roboto"/>
                <a:ea typeface="Aptos" panose="020B0004020202020204" pitchFamily="34" charset="0"/>
                <a:cs typeface="Times New Roman"/>
              </a:rPr>
              <a:t>Early in Working Group on GitHub</a:t>
            </a:r>
            <a:endParaRPr lang="en-US">
              <a:ea typeface="Calibri" panose="020F0502020204030204"/>
              <a:cs typeface="Calibri" panose="020F0502020204030204"/>
            </a:endParaRPr>
          </a:p>
          <a:p>
            <a:pPr marL="0" marR="0" algn="ctr">
              <a:lnSpc>
                <a:spcPct val="200000"/>
              </a:lnSpc>
              <a:spcBef>
                <a:spcPts val="0"/>
              </a:spcBef>
              <a:spcAft>
                <a:spcPts val="0"/>
              </a:spcAft>
              <a:buNone/>
            </a:pPr>
            <a:endParaRPr lang="en-US" b="1" kern="100" dirty="0">
              <a:solidFill>
                <a:schemeClr val="tx1"/>
              </a:solidFill>
              <a:latin typeface="Roboto"/>
              <a:ea typeface="Aptos" panose="020B0004020202020204" pitchFamily="34" charset="0"/>
              <a:cs typeface="Times New Roman" panose="02020603050405020304" pitchFamily="18" charset="0"/>
            </a:endParaRPr>
          </a:p>
          <a:p>
            <a:pPr marL="0" marR="0" algn="ctr">
              <a:lnSpc>
                <a:spcPct val="200000"/>
              </a:lnSpc>
              <a:spcBef>
                <a:spcPts val="0"/>
              </a:spcBef>
              <a:spcAft>
                <a:spcPts val="0"/>
              </a:spcAft>
              <a:buNone/>
            </a:pPr>
            <a:r>
              <a:rPr lang="en-US" b="1" kern="100" dirty="0">
                <a:solidFill>
                  <a:schemeClr val="tx1"/>
                </a:solidFill>
                <a:latin typeface="Roboto"/>
                <a:ea typeface="Aptos" panose="020B0004020202020204" pitchFamily="34" charset="0"/>
                <a:cs typeface="Times New Roman"/>
              </a:rPr>
              <a:t>Connected to Discussion on KSIs</a:t>
            </a:r>
          </a:p>
          <a:p>
            <a:pPr marL="0" marR="0" algn="ctr">
              <a:lnSpc>
                <a:spcPct val="200000"/>
              </a:lnSpc>
              <a:spcBef>
                <a:spcPts val="0"/>
              </a:spcBef>
              <a:spcAft>
                <a:spcPts val="0"/>
              </a:spcAft>
              <a:buNone/>
            </a:pPr>
            <a:endParaRPr lang="en-US" b="1" kern="100" dirty="0">
              <a:solidFill>
                <a:schemeClr val="tx1"/>
              </a:solidFill>
              <a:latin typeface="Roboto"/>
              <a:ea typeface="Aptos" panose="020B0004020202020204" pitchFamily="34" charset="0"/>
              <a:cs typeface="Times New Roman" panose="02020603050405020304" pitchFamily="18" charset="0"/>
            </a:endParaRPr>
          </a:p>
          <a:p>
            <a:pPr marL="0" marR="0" algn="ctr">
              <a:lnSpc>
                <a:spcPct val="200000"/>
              </a:lnSpc>
              <a:spcBef>
                <a:spcPts val="0"/>
              </a:spcBef>
              <a:spcAft>
                <a:spcPts val="0"/>
              </a:spcAft>
              <a:buNone/>
            </a:pPr>
            <a:r>
              <a:rPr lang="en-US" b="1" kern="100" dirty="0">
                <a:solidFill>
                  <a:schemeClr val="tx1"/>
                </a:solidFill>
                <a:latin typeface="Roboto"/>
                <a:ea typeface="Aptos" panose="020B0004020202020204" pitchFamily="34" charset="0"/>
                <a:cs typeface="Times New Roman"/>
              </a:rPr>
              <a:t>Opportunity to Leverage MITRE ATT&amp;CK Framework</a:t>
            </a:r>
          </a:p>
          <a:p>
            <a:pPr marL="0" marR="0" algn="ctr">
              <a:lnSpc>
                <a:spcPct val="200000"/>
              </a:lnSpc>
              <a:spcBef>
                <a:spcPts val="0"/>
              </a:spcBef>
              <a:spcAft>
                <a:spcPts val="0"/>
              </a:spcAft>
              <a:buNone/>
            </a:pPr>
            <a:endParaRPr lang="en-US" b="1" kern="100" dirty="0">
              <a:solidFill>
                <a:schemeClr val="tx1"/>
              </a:solidFill>
              <a:latin typeface="Roboto"/>
              <a:ea typeface="Aptos" panose="020B0004020202020204" pitchFamily="34" charset="0"/>
              <a:cs typeface="Times New Roman" panose="02020603050405020304" pitchFamily="18" charset="0"/>
            </a:endParaRPr>
          </a:p>
          <a:p>
            <a:pPr marL="0" marR="0" algn="ctr">
              <a:lnSpc>
                <a:spcPct val="200000"/>
              </a:lnSpc>
              <a:spcBef>
                <a:spcPts val="0"/>
              </a:spcBef>
              <a:spcAft>
                <a:spcPts val="0"/>
              </a:spcAft>
              <a:buNone/>
            </a:pPr>
            <a:r>
              <a:rPr lang="en-US" b="1" kern="100" dirty="0">
                <a:solidFill>
                  <a:schemeClr val="tx1"/>
                </a:solidFill>
                <a:latin typeface="Roboto"/>
                <a:ea typeface="Aptos" panose="020B0004020202020204" pitchFamily="34" charset="0"/>
                <a:cs typeface="Times New Roman"/>
              </a:rPr>
              <a:t>What do end users want?</a:t>
            </a:r>
          </a:p>
          <a:p>
            <a:pPr marL="292100" lvl="1" indent="0" algn="ctr">
              <a:lnSpc>
                <a:spcPct val="200000"/>
              </a:lnSpc>
              <a:buNone/>
            </a:pPr>
            <a:r>
              <a:rPr lang="en-US" dirty="0">
                <a:solidFill>
                  <a:schemeClr val="tx1"/>
                </a:solidFill>
                <a:latin typeface="Roboto"/>
                <a:ea typeface="Roboto"/>
                <a:cs typeface="Roboto"/>
              </a:rPr>
              <a:t>	</a:t>
            </a:r>
          </a:p>
          <a:p>
            <a:pPr algn="ctr">
              <a:lnSpc>
                <a:spcPct val="200000"/>
              </a:lnSpc>
            </a:pPr>
            <a:endParaRPr lang="en-US" sz="1800" kern="100" dirty="0">
              <a:effectLst/>
              <a:latin typeface="Roboto"/>
              <a:ea typeface="Aptos" panose="020B0004020202020204" pitchFamily="34" charset="0"/>
              <a:cs typeface="Times New Roman" panose="02020603050405020304" pitchFamily="18" charset="0"/>
            </a:endParaRPr>
          </a:p>
          <a:p>
            <a:pPr algn="ctr">
              <a:lnSpc>
                <a:spcPct val="200000"/>
              </a:lnSpc>
            </a:pPr>
            <a:endParaRPr lang="en-US" sz="1800" dirty="0">
              <a:solidFill>
                <a:schemeClr val="tx1"/>
              </a:solidFill>
              <a:latin typeface="Roboto"/>
              <a:ea typeface="Roboto"/>
              <a:cs typeface="Roboto"/>
            </a:endParaRPr>
          </a:p>
        </p:txBody>
      </p:sp>
    </p:spTree>
    <p:extLst>
      <p:ext uri="{BB962C8B-B14F-4D97-AF65-F5344CB8AC3E}">
        <p14:creationId xmlns:p14="http://schemas.microsoft.com/office/powerpoint/2010/main" val="321155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5F34-364B-A2F7-09CC-1122F6B94D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CC8309-BF9F-7BA8-3CFE-00D0D8939F65}"/>
              </a:ext>
            </a:extLst>
          </p:cNvPr>
          <p:cNvSpPr/>
          <p:nvPr/>
        </p:nvSpPr>
        <p:spPr>
          <a:xfrm>
            <a:off x="-3397" y="2736"/>
            <a:ext cx="12195397" cy="6855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5" name="Content Placeholder 2">
            <a:extLst>
              <a:ext uri="{FF2B5EF4-FFF2-40B4-BE49-F238E27FC236}">
                <a16:creationId xmlns:a16="http://schemas.microsoft.com/office/drawing/2014/main" id="{11FE5215-7BCE-69C7-23CF-0B00F763B65C}"/>
              </a:ext>
            </a:extLst>
          </p:cNvPr>
          <p:cNvSpPr txBox="1">
            <a:spLocks/>
          </p:cNvSpPr>
          <p:nvPr/>
        </p:nvSpPr>
        <p:spPr>
          <a:xfrm>
            <a:off x="4076577" y="1874819"/>
            <a:ext cx="4803474"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92608" lvl="1" indent="0">
              <a:lnSpc>
                <a:spcPct val="150000"/>
              </a:lnSpc>
              <a:buNone/>
            </a:pPr>
            <a:r>
              <a:rPr lang="en-US">
                <a:solidFill>
                  <a:schemeClr val="tx1"/>
                </a:solidFill>
              </a:rPr>
              <a:t>	</a:t>
            </a:r>
          </a:p>
          <a:p>
            <a:pPr>
              <a:lnSpc>
                <a:spcPct val="150000"/>
              </a:lnSpc>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en-US">
              <a:solidFill>
                <a:schemeClr val="tx1"/>
              </a:solidFill>
            </a:endParaRPr>
          </a:p>
        </p:txBody>
      </p:sp>
      <p:sp>
        <p:nvSpPr>
          <p:cNvPr id="6" name="Title 1">
            <a:extLst>
              <a:ext uri="{FF2B5EF4-FFF2-40B4-BE49-F238E27FC236}">
                <a16:creationId xmlns:a16="http://schemas.microsoft.com/office/drawing/2014/main" id="{19F959E0-E0F3-5534-0FAA-AD6882ED0573}"/>
              </a:ext>
            </a:extLst>
          </p:cNvPr>
          <p:cNvSpPr>
            <a:spLocks noGrp="1"/>
          </p:cNvSpPr>
          <p:nvPr/>
        </p:nvSpPr>
        <p:spPr>
          <a:xfrm>
            <a:off x="1277815" y="2573215"/>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dirty="0">
                <a:solidFill>
                  <a:schemeClr val="bg1"/>
                </a:solidFill>
                <a:latin typeface="Roboto"/>
                <a:ea typeface="Roboto"/>
                <a:cs typeface="Roboto"/>
              </a:rPr>
              <a:t>Thoughts?</a:t>
            </a:r>
            <a:endParaRPr lang="en-US" dirty="0"/>
          </a:p>
        </p:txBody>
      </p:sp>
      <p:pic>
        <p:nvPicPr>
          <p:cNvPr id="4" name="Picture 3" descr="A black background with white text&#10;&#10;AI-generated content may be incorrect.">
            <a:extLst>
              <a:ext uri="{FF2B5EF4-FFF2-40B4-BE49-F238E27FC236}">
                <a16:creationId xmlns:a16="http://schemas.microsoft.com/office/drawing/2014/main" id="{BC78190E-4F47-2280-84BE-DAB639BD3877}"/>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3574118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69A7-E7C4-5B20-C870-8338286574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1540FDB-6E6D-D94E-8EE8-26DCEF81FB3F}"/>
              </a:ext>
            </a:extLst>
          </p:cNvPr>
          <p:cNvSpPr/>
          <p:nvPr/>
        </p:nvSpPr>
        <p:spPr>
          <a:xfrm>
            <a:off x="6941" y="-5249"/>
            <a:ext cx="12185059" cy="6863249"/>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DE46B1E-4565-2757-9E64-77B3E3DE959F}"/>
              </a:ext>
            </a:extLst>
          </p:cNvPr>
          <p:cNvSpPr>
            <a:spLocks noGrp="1"/>
          </p:cNvSpPr>
          <p:nvPr/>
        </p:nvSpPr>
        <p:spPr>
          <a:xfrm>
            <a:off x="1279769" y="2576115"/>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dirty="0">
                <a:solidFill>
                  <a:schemeClr val="bg1"/>
                </a:solidFill>
                <a:latin typeface="Roboto"/>
                <a:ea typeface="Roboto"/>
                <a:cs typeface="Roboto"/>
              </a:rPr>
              <a:t>Implications?</a:t>
            </a:r>
          </a:p>
        </p:txBody>
      </p:sp>
      <p:pic>
        <p:nvPicPr>
          <p:cNvPr id="6" name="Picture 5" descr="A black background with white text&#10;&#10;AI-generated content may be incorrect.">
            <a:extLst>
              <a:ext uri="{FF2B5EF4-FFF2-40B4-BE49-F238E27FC236}">
                <a16:creationId xmlns:a16="http://schemas.microsoft.com/office/drawing/2014/main" id="{1E289952-5DC1-F02D-C60C-FFD9896D06E5}"/>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25722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FF58F-4399-5746-23D7-3EB555579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DFEEA2-208B-E454-7254-4EE42905E03D}"/>
              </a:ext>
            </a:extLst>
          </p:cNvPr>
          <p:cNvSpPr/>
          <p:nvPr/>
        </p:nvSpPr>
        <p:spPr>
          <a:xfrm>
            <a:off x="-2124" y="1274"/>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1AEB2CE4-4986-8142-B51A-E81559D4A406}"/>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a:cs typeface="Roboto"/>
              </a:rPr>
              <a:t>Facilitators</a:t>
            </a:r>
          </a:p>
        </p:txBody>
      </p:sp>
      <p:sp>
        <p:nvSpPr>
          <p:cNvPr id="8" name="Google Shape;62;p14">
            <a:extLst>
              <a:ext uri="{FF2B5EF4-FFF2-40B4-BE49-F238E27FC236}">
                <a16:creationId xmlns:a16="http://schemas.microsoft.com/office/drawing/2014/main" id="{2060BF4A-1BE5-4E1C-42C4-622C8A2F1218}"/>
              </a:ext>
            </a:extLst>
          </p:cNvPr>
          <p:cNvSpPr/>
          <p:nvPr/>
        </p:nvSpPr>
        <p:spPr>
          <a:xfrm>
            <a:off x="-2442" y="6403471"/>
            <a:ext cx="12192000" cy="450383"/>
          </a:xfrm>
          <a:prstGeom prst="rect">
            <a:avLst/>
          </a:prstGeom>
          <a:solidFill>
            <a:srgbClr val="132B3F"/>
          </a:solidFill>
          <a:ln w="9525" cap="flat" cmpd="sng">
            <a:solidFill>
              <a:srgbClr val="132B3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a:p>
        </p:txBody>
      </p:sp>
      <p:pic>
        <p:nvPicPr>
          <p:cNvPr id="10" name="Google Shape;63;p14">
            <a:extLst>
              <a:ext uri="{FF2B5EF4-FFF2-40B4-BE49-F238E27FC236}">
                <a16:creationId xmlns:a16="http://schemas.microsoft.com/office/drawing/2014/main" id="{9190E738-CFD8-4AF2-057A-00C7C083A09D}"/>
              </a:ext>
            </a:extLst>
          </p:cNvPr>
          <p:cNvPicPr preferRelativeResize="0"/>
          <p:nvPr/>
        </p:nvPicPr>
        <p:blipFill>
          <a:blip r:embed="rId3">
            <a:alphaModFix/>
          </a:blip>
          <a:stretch>
            <a:fillRect/>
          </a:stretch>
        </p:blipFill>
        <p:spPr>
          <a:xfrm>
            <a:off x="11750216" y="6497579"/>
            <a:ext cx="272748" cy="272748"/>
          </a:xfrm>
          <a:prstGeom prst="rect">
            <a:avLst/>
          </a:prstGeom>
          <a:noFill/>
          <a:ln>
            <a:noFill/>
          </a:ln>
        </p:spPr>
      </p:pic>
      <p:pic>
        <p:nvPicPr>
          <p:cNvPr id="5" name="Picture 4" descr="A person with curly red hair smiling&#10;&#10;Description automatically generated">
            <a:extLst>
              <a:ext uri="{FF2B5EF4-FFF2-40B4-BE49-F238E27FC236}">
                <a16:creationId xmlns:a16="http://schemas.microsoft.com/office/drawing/2014/main" id="{67EFDF0A-A73C-2C07-C3EA-F7E54E6714F6}"/>
              </a:ext>
            </a:extLst>
          </p:cNvPr>
          <p:cNvPicPr>
            <a:picLocks noChangeAspect="1"/>
          </p:cNvPicPr>
          <p:nvPr/>
        </p:nvPicPr>
        <p:blipFill>
          <a:blip r:embed="rId4"/>
          <a:stretch>
            <a:fillRect/>
          </a:stretch>
        </p:blipFill>
        <p:spPr>
          <a:xfrm>
            <a:off x="3539265" y="1923875"/>
            <a:ext cx="2342847" cy="2321874"/>
          </a:xfrm>
          <a:prstGeom prst="rect">
            <a:avLst/>
          </a:prstGeom>
        </p:spPr>
      </p:pic>
      <p:pic>
        <p:nvPicPr>
          <p:cNvPr id="15" name="Picture 14" descr="A person smiling for a picture&#10;&#10;Description automatically generated">
            <a:extLst>
              <a:ext uri="{FF2B5EF4-FFF2-40B4-BE49-F238E27FC236}">
                <a16:creationId xmlns:a16="http://schemas.microsoft.com/office/drawing/2014/main" id="{898BC31E-EC33-83A8-66A2-0D045DF991DB}"/>
              </a:ext>
            </a:extLst>
          </p:cNvPr>
          <p:cNvPicPr>
            <a:picLocks noChangeAspect="1"/>
          </p:cNvPicPr>
          <p:nvPr/>
        </p:nvPicPr>
        <p:blipFill>
          <a:blip r:embed="rId5"/>
          <a:stretch>
            <a:fillRect/>
          </a:stretch>
        </p:blipFill>
        <p:spPr>
          <a:xfrm>
            <a:off x="734993" y="1923809"/>
            <a:ext cx="2340016" cy="2320725"/>
          </a:xfrm>
          <a:prstGeom prst="rect">
            <a:avLst/>
          </a:prstGeom>
        </p:spPr>
      </p:pic>
      <p:pic>
        <p:nvPicPr>
          <p:cNvPr id="16" name="Picture 15" descr="A person in a suit&#10;&#10;Description automatically generated">
            <a:extLst>
              <a:ext uri="{FF2B5EF4-FFF2-40B4-BE49-F238E27FC236}">
                <a16:creationId xmlns:a16="http://schemas.microsoft.com/office/drawing/2014/main" id="{085C2B62-1D4D-27E7-336B-A4834E0E72C8}"/>
              </a:ext>
            </a:extLst>
          </p:cNvPr>
          <p:cNvPicPr>
            <a:picLocks noChangeAspect="1"/>
          </p:cNvPicPr>
          <p:nvPr/>
        </p:nvPicPr>
        <p:blipFill>
          <a:blip r:embed="rId6"/>
          <a:stretch>
            <a:fillRect/>
          </a:stretch>
        </p:blipFill>
        <p:spPr>
          <a:xfrm>
            <a:off x="6339069" y="1923809"/>
            <a:ext cx="2340016" cy="2320725"/>
          </a:xfrm>
          <a:prstGeom prst="rect">
            <a:avLst/>
          </a:prstGeom>
        </p:spPr>
      </p:pic>
      <p:pic>
        <p:nvPicPr>
          <p:cNvPr id="17" name="Picture 16" descr="A person in a suit and tie&#10;&#10;Description automatically generated">
            <a:extLst>
              <a:ext uri="{FF2B5EF4-FFF2-40B4-BE49-F238E27FC236}">
                <a16:creationId xmlns:a16="http://schemas.microsoft.com/office/drawing/2014/main" id="{C554959E-95AB-1F60-989E-5CF05ECD3DD0}"/>
              </a:ext>
            </a:extLst>
          </p:cNvPr>
          <p:cNvPicPr>
            <a:picLocks noChangeAspect="1"/>
          </p:cNvPicPr>
          <p:nvPr/>
        </p:nvPicPr>
        <p:blipFill>
          <a:blip r:embed="rId7"/>
          <a:stretch>
            <a:fillRect/>
          </a:stretch>
        </p:blipFill>
        <p:spPr>
          <a:xfrm>
            <a:off x="9141107" y="1921397"/>
            <a:ext cx="2349661" cy="2320725"/>
          </a:xfrm>
          <a:prstGeom prst="rect">
            <a:avLst/>
          </a:prstGeom>
        </p:spPr>
      </p:pic>
      <p:sp>
        <p:nvSpPr>
          <p:cNvPr id="20" name="TextBox 19">
            <a:extLst>
              <a:ext uri="{FF2B5EF4-FFF2-40B4-BE49-F238E27FC236}">
                <a16:creationId xmlns:a16="http://schemas.microsoft.com/office/drawing/2014/main" id="{77312048-315C-E320-2026-38176EC10318}"/>
              </a:ext>
            </a:extLst>
          </p:cNvPr>
          <p:cNvSpPr txBox="1"/>
          <p:nvPr/>
        </p:nvSpPr>
        <p:spPr>
          <a:xfrm>
            <a:off x="732824" y="4358891"/>
            <a:ext cx="2348139"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Roboto"/>
                <a:ea typeface="Calibri"/>
                <a:cs typeface="Calibri"/>
              </a:rPr>
              <a:t>Leah McGrath</a:t>
            </a:r>
            <a:endParaRPr lang="en-US" dirty="0">
              <a:ea typeface="Calibri"/>
              <a:cs typeface="Calibri"/>
            </a:endParaRPr>
          </a:p>
          <a:p>
            <a:pPr algn="ctr"/>
            <a:r>
              <a:rPr lang="en-US" sz="1600" dirty="0">
                <a:latin typeface="Roboto"/>
                <a:ea typeface="Calibri"/>
                <a:cs typeface="Calibri"/>
              </a:rPr>
              <a:t>Executive</a:t>
            </a:r>
          </a:p>
          <a:p>
            <a:pPr algn="ctr"/>
            <a:r>
              <a:rPr lang="en-US" sz="1600" dirty="0">
                <a:latin typeface="Roboto"/>
                <a:ea typeface="Calibri"/>
                <a:cs typeface="Calibri"/>
              </a:rPr>
              <a:t>Director</a:t>
            </a:r>
            <a:endParaRPr lang="en-US" dirty="0"/>
          </a:p>
          <a:p>
            <a:pPr algn="ctr"/>
            <a:r>
              <a:rPr lang="en-US" sz="1600" b="1" dirty="0">
                <a:latin typeface="Roboto"/>
                <a:ea typeface="Calibri"/>
                <a:cs typeface="Calibri"/>
              </a:rPr>
              <a:t>GovRAMP</a:t>
            </a:r>
          </a:p>
          <a:p>
            <a:pPr algn="ctr"/>
            <a:r>
              <a:rPr lang="en-US" sz="1600" dirty="0">
                <a:solidFill>
                  <a:srgbClr val="087DBF"/>
                </a:solidFill>
                <a:latin typeface="Roboto"/>
                <a:ea typeface="Calibri"/>
                <a:cs typeface="Calibri"/>
                <a:hlinkClick r:id="rId8">
                  <a:extLst>
                    <a:ext uri="{A12FA001-AC4F-418D-AE19-62706E023703}">
                      <ahyp:hlinkClr xmlns:ahyp="http://schemas.microsoft.com/office/drawing/2018/hyperlinkcolor" val="tx"/>
                    </a:ext>
                  </a:extLst>
                </a:hlinkClick>
              </a:rPr>
              <a:t>leah@stateramp.org</a:t>
            </a:r>
          </a:p>
        </p:txBody>
      </p:sp>
      <p:sp>
        <p:nvSpPr>
          <p:cNvPr id="21" name="TextBox 20">
            <a:extLst>
              <a:ext uri="{FF2B5EF4-FFF2-40B4-BE49-F238E27FC236}">
                <a16:creationId xmlns:a16="http://schemas.microsoft.com/office/drawing/2014/main" id="{38AF1488-0130-DED1-1E69-9E1C4737AF87}"/>
              </a:ext>
            </a:extLst>
          </p:cNvPr>
          <p:cNvSpPr txBox="1"/>
          <p:nvPr/>
        </p:nvSpPr>
        <p:spPr>
          <a:xfrm>
            <a:off x="3404646" y="4358890"/>
            <a:ext cx="260857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Roboto"/>
                <a:ea typeface="Calibri"/>
                <a:cs typeface="Calibri"/>
              </a:rPr>
              <a:t>Jessica Van Eerde</a:t>
            </a:r>
            <a:endParaRPr lang="en-US" dirty="0">
              <a:ea typeface="Calibri"/>
              <a:cs typeface="Calibri"/>
            </a:endParaRPr>
          </a:p>
          <a:p>
            <a:pPr algn="ctr"/>
            <a:r>
              <a:rPr lang="en-US" sz="1600" dirty="0">
                <a:latin typeface="Roboto"/>
                <a:ea typeface="Calibri"/>
                <a:cs typeface="Calibri"/>
              </a:rPr>
              <a:t>Chief of Operations &amp; General Counsel</a:t>
            </a:r>
            <a:endParaRPr lang="en-US" sz="1600" dirty="0">
              <a:ea typeface="Calibri"/>
              <a:cs typeface="Calibri"/>
            </a:endParaRPr>
          </a:p>
          <a:p>
            <a:pPr algn="ctr"/>
            <a:r>
              <a:rPr lang="en-US" sz="1600" b="1" dirty="0">
                <a:latin typeface="Roboto"/>
                <a:ea typeface="Calibri"/>
                <a:cs typeface="Calibri"/>
              </a:rPr>
              <a:t>GovRAMP</a:t>
            </a:r>
          </a:p>
          <a:p>
            <a:pPr algn="ctr"/>
            <a:r>
              <a:rPr lang="en-US" sz="1600" dirty="0">
                <a:solidFill>
                  <a:srgbClr val="087DBF"/>
                </a:solidFill>
                <a:latin typeface="Roboto"/>
                <a:ea typeface="Calibri"/>
                <a:cs typeface="Calibri"/>
                <a:hlinkClick r:id="rId8">
                  <a:extLst>
                    <a:ext uri="{A12FA001-AC4F-418D-AE19-62706E023703}">
                      <ahyp:hlinkClr xmlns:ahyp="http://schemas.microsoft.com/office/drawing/2018/hyperlinkcolor" val="tx"/>
                    </a:ext>
                  </a:extLst>
                </a:hlinkClick>
              </a:rPr>
              <a:t>jessica@stateramp.org</a:t>
            </a:r>
          </a:p>
        </p:txBody>
      </p:sp>
      <p:sp>
        <p:nvSpPr>
          <p:cNvPr id="22" name="TextBox 21">
            <a:extLst>
              <a:ext uri="{FF2B5EF4-FFF2-40B4-BE49-F238E27FC236}">
                <a16:creationId xmlns:a16="http://schemas.microsoft.com/office/drawing/2014/main" id="{2BC8C265-08C6-9CD6-4324-3382DF7D1A95}"/>
              </a:ext>
            </a:extLst>
          </p:cNvPr>
          <p:cNvSpPr txBox="1"/>
          <p:nvPr/>
        </p:nvSpPr>
        <p:spPr>
          <a:xfrm>
            <a:off x="6211506" y="4358889"/>
            <a:ext cx="260857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Roboto"/>
                <a:ea typeface="Calibri"/>
                <a:cs typeface="Calibri"/>
              </a:rPr>
              <a:t>Fred Brittain</a:t>
            </a:r>
          </a:p>
          <a:p>
            <a:pPr algn="ctr"/>
            <a:r>
              <a:rPr lang="en-US" sz="1600" dirty="0">
                <a:latin typeface="Roboto"/>
                <a:ea typeface="Calibri"/>
                <a:cs typeface="Calibri"/>
              </a:rPr>
              <a:t>Executive Advisor to GovRAMP PMO</a:t>
            </a:r>
          </a:p>
          <a:p>
            <a:pPr algn="ctr"/>
            <a:r>
              <a:rPr lang="en-US" sz="1600" b="1" dirty="0">
                <a:latin typeface="Roboto"/>
                <a:ea typeface="Calibri"/>
                <a:cs typeface="Calibri"/>
              </a:rPr>
              <a:t>GovRAMP PMO</a:t>
            </a:r>
          </a:p>
          <a:p>
            <a:pPr algn="ctr"/>
            <a:r>
              <a:rPr lang="en-US" sz="1600" dirty="0">
                <a:solidFill>
                  <a:srgbClr val="087DBF"/>
                </a:solidFill>
                <a:latin typeface="Roboto"/>
                <a:ea typeface="Calibri"/>
                <a:cs typeface="Calibri"/>
                <a:hlinkClick r:id="rId8">
                  <a:extLst>
                    <a:ext uri="{A12FA001-AC4F-418D-AE19-62706E023703}">
                      <ahyp:hlinkClr xmlns:ahyp="http://schemas.microsoft.com/office/drawing/2018/hyperlinkcolor" val="tx"/>
                    </a:ext>
                  </a:extLst>
                </a:hlinkClick>
              </a:rPr>
              <a:t>fred@stateramp.org</a:t>
            </a:r>
          </a:p>
        </p:txBody>
      </p:sp>
      <p:sp>
        <p:nvSpPr>
          <p:cNvPr id="23" name="TextBox 22">
            <a:extLst>
              <a:ext uri="{FF2B5EF4-FFF2-40B4-BE49-F238E27FC236}">
                <a16:creationId xmlns:a16="http://schemas.microsoft.com/office/drawing/2014/main" id="{87FE47EF-C3D0-93D5-872B-07AE6A0D355E}"/>
              </a:ext>
            </a:extLst>
          </p:cNvPr>
          <p:cNvSpPr txBox="1"/>
          <p:nvPr/>
        </p:nvSpPr>
        <p:spPr>
          <a:xfrm>
            <a:off x="9008721" y="4358888"/>
            <a:ext cx="260857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Roboto"/>
                <a:ea typeface="Calibri"/>
                <a:cs typeface="Calibri"/>
              </a:rPr>
              <a:t>David Resler</a:t>
            </a:r>
          </a:p>
          <a:p>
            <a:pPr algn="ctr"/>
            <a:r>
              <a:rPr lang="en-US" sz="1600" dirty="0">
                <a:latin typeface="Roboto"/>
                <a:ea typeface="Calibri"/>
                <a:cs typeface="Calibri"/>
              </a:rPr>
              <a:t>GovRAMP PMO </a:t>
            </a:r>
          </a:p>
          <a:p>
            <a:pPr algn="ctr"/>
            <a:r>
              <a:rPr lang="en-US" sz="1600" dirty="0">
                <a:latin typeface="Roboto"/>
                <a:ea typeface="Calibri"/>
                <a:cs typeface="Calibri"/>
              </a:rPr>
              <a:t>Director</a:t>
            </a:r>
            <a:endParaRPr lang="en-US" dirty="0"/>
          </a:p>
          <a:p>
            <a:pPr algn="ctr"/>
            <a:r>
              <a:rPr lang="en-US" sz="1600" b="1" dirty="0">
                <a:latin typeface="Roboto"/>
                <a:ea typeface="Calibri"/>
                <a:cs typeface="Calibri"/>
              </a:rPr>
              <a:t>GovRAMP PMO</a:t>
            </a:r>
          </a:p>
          <a:p>
            <a:pPr algn="ctr"/>
            <a:r>
              <a:rPr lang="en-US" sz="1600" dirty="0">
                <a:solidFill>
                  <a:srgbClr val="087DBF"/>
                </a:solidFill>
                <a:latin typeface="Roboto"/>
                <a:ea typeface="Calibri"/>
                <a:cs typeface="Calibri"/>
                <a:hlinkClick r:id="rId8">
                  <a:extLst>
                    <a:ext uri="{A12FA001-AC4F-418D-AE19-62706E023703}">
                      <ahyp:hlinkClr xmlns:ahyp="http://schemas.microsoft.com/office/drawing/2018/hyperlinkcolor" val="tx"/>
                    </a:ext>
                  </a:extLst>
                </a:hlinkClick>
              </a:rPr>
              <a:t>david@stateramp.org</a:t>
            </a:r>
          </a:p>
        </p:txBody>
      </p:sp>
    </p:spTree>
    <p:extLst>
      <p:ext uri="{BB962C8B-B14F-4D97-AF65-F5344CB8AC3E}">
        <p14:creationId xmlns:p14="http://schemas.microsoft.com/office/powerpoint/2010/main" val="268527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E136-E536-5850-3685-400E00225DD1}"/>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7DD0851-0412-819B-6AE7-538528E9A6A9}"/>
              </a:ext>
            </a:extLst>
          </p:cNvPr>
          <p:cNvSpPr/>
          <p:nvPr/>
        </p:nvSpPr>
        <p:spPr>
          <a:xfrm>
            <a:off x="896225" y="2008326"/>
            <a:ext cx="10395888" cy="259729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5737A04-28A5-D47A-8FB4-48BBD1CFCCC4}"/>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D1AED6F3-26A2-7718-C11A-5944C475797B}"/>
              </a:ext>
            </a:extLst>
          </p:cNvPr>
          <p:cNvSpPr>
            <a:spLocks noGrp="1"/>
          </p:cNvSpPr>
          <p:nvPr/>
        </p:nvSpPr>
        <p:spPr>
          <a:xfrm>
            <a:off x="844769"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What’s Next</a:t>
            </a:r>
            <a:endParaRPr lang="en-US" sz="1200">
              <a:solidFill>
                <a:schemeClr val="bg1"/>
              </a:solidFill>
            </a:endParaRPr>
          </a:p>
        </p:txBody>
      </p:sp>
      <p:sp>
        <p:nvSpPr>
          <p:cNvPr id="5" name="Content Placeholder 2">
            <a:extLst>
              <a:ext uri="{FF2B5EF4-FFF2-40B4-BE49-F238E27FC236}">
                <a16:creationId xmlns:a16="http://schemas.microsoft.com/office/drawing/2014/main" id="{FD0D0944-79D4-91DF-3EC2-1934AC666030}"/>
              </a:ext>
            </a:extLst>
          </p:cNvPr>
          <p:cNvSpPr txBox="1">
            <a:spLocks/>
          </p:cNvSpPr>
          <p:nvPr/>
        </p:nvSpPr>
        <p:spPr>
          <a:xfrm>
            <a:off x="1370725" y="5064911"/>
            <a:ext cx="9452026" cy="1168575"/>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400">
                <a:solidFill>
                  <a:srgbClr val="173C54"/>
                </a:solidFill>
                <a:latin typeface="Roboto"/>
                <a:ea typeface="Roboto"/>
                <a:cs typeface="Roboto"/>
              </a:rPr>
              <a:t>Participate in the FedRAMP Working Groups or learn more at:</a:t>
            </a:r>
            <a:endParaRPr lang="en-US" sz="2400" b="1">
              <a:solidFill>
                <a:srgbClr val="4B6BDA"/>
              </a:solidFill>
              <a:latin typeface="Roboto"/>
              <a:ea typeface="Roboto"/>
              <a:cs typeface="Roboto"/>
            </a:endParaRPr>
          </a:p>
          <a:p>
            <a:pPr marL="0" indent="0" algn="ctr">
              <a:lnSpc>
                <a:spcPct val="100000"/>
              </a:lnSpc>
              <a:buNone/>
            </a:pPr>
            <a:r>
              <a:rPr lang="en-US" sz="2400" b="1" u="sng">
                <a:solidFill>
                  <a:schemeClr val="accent4">
                    <a:lumMod val="75000"/>
                  </a:schemeClr>
                </a:solidFill>
                <a:latin typeface="Roboto"/>
                <a:ea typeface="Roboto"/>
                <a:cs typeface="Roboto"/>
              </a:rPr>
              <a:t>FedRAMP.gov </a:t>
            </a:r>
          </a:p>
          <a:p>
            <a:pPr marL="0" indent="0" algn="ctr">
              <a:buNone/>
            </a:pPr>
            <a:endParaRPr lang="en-US" sz="2400" b="1">
              <a:solidFill>
                <a:srgbClr val="439F9D"/>
              </a:solidFill>
              <a:latin typeface="Roboto"/>
              <a:ea typeface="Roboto"/>
              <a:cs typeface="Roboto"/>
            </a:endParaRPr>
          </a:p>
          <a:p>
            <a:pPr marL="0" indent="0" algn="ctr">
              <a:buNone/>
            </a:pPr>
            <a:endParaRPr lang="en-US" sz="2400">
              <a:solidFill>
                <a:srgbClr val="1F2328"/>
              </a:solidFill>
              <a:latin typeface="Roboto"/>
              <a:ea typeface="Roboto"/>
              <a:cs typeface="Roboto"/>
            </a:endParaRPr>
          </a:p>
          <a:p>
            <a:pPr marL="0" indent="0" algn="ctr">
              <a:buNone/>
            </a:pPr>
            <a:endParaRPr lang="en-US" sz="2400">
              <a:solidFill>
                <a:srgbClr val="1F2328"/>
              </a:solidFill>
              <a:latin typeface="Roboto"/>
              <a:ea typeface="Roboto"/>
              <a:cs typeface="Roboto"/>
            </a:endParaRPr>
          </a:p>
          <a:p>
            <a:pPr marL="0" indent="0" algn="ctr">
              <a:buNone/>
            </a:pPr>
            <a:endParaRPr lang="en-US" sz="2400" b="0" i="0">
              <a:solidFill>
                <a:srgbClr val="1F2328"/>
              </a:solidFill>
              <a:effectLst/>
              <a:latin typeface="Roboto"/>
              <a:ea typeface="Roboto"/>
              <a:cs typeface="Roboto"/>
            </a:endParaRPr>
          </a:p>
          <a:p>
            <a:pPr marL="0" indent="0" algn="ctr">
              <a:spcAft>
                <a:spcPts val="1200"/>
              </a:spcAft>
              <a:buNone/>
            </a:pPr>
            <a:endParaRPr lang="en-US" sz="2400" b="0" i="0" kern="100">
              <a:solidFill>
                <a:srgbClr val="1F4D73"/>
              </a:solidFill>
              <a:effectLst/>
              <a:latin typeface="Aptos" panose="020B0004020202020204" pitchFamily="34" charset="0"/>
              <a:ea typeface="Roboto"/>
              <a:cs typeface="Times New Roman" panose="02020603050405020304" pitchFamily="18" charset="0"/>
            </a:endParaRPr>
          </a:p>
          <a:p>
            <a:pPr algn="ctr">
              <a:lnSpc>
                <a:spcPct val="150000"/>
              </a:lnSpc>
            </a:pPr>
            <a:endParaRPr lang="en-US" sz="2400" b="0" i="0">
              <a:solidFill>
                <a:srgbClr val="0C152C"/>
              </a:solidFill>
              <a:effectLst/>
              <a:latin typeface="Roboto"/>
              <a:ea typeface="Roboto"/>
              <a:cs typeface="Roboto"/>
            </a:endParaRPr>
          </a:p>
        </p:txBody>
      </p:sp>
      <p:pic>
        <p:nvPicPr>
          <p:cNvPr id="4" name="Picture 3" descr="A qr code with a few black squares&#10;&#10;AI-generated content may be incorrect.">
            <a:extLst>
              <a:ext uri="{FF2B5EF4-FFF2-40B4-BE49-F238E27FC236}">
                <a16:creationId xmlns:a16="http://schemas.microsoft.com/office/drawing/2014/main" id="{66C402BA-B8B3-569D-98FC-C750C032082F}"/>
              </a:ext>
            </a:extLst>
          </p:cNvPr>
          <p:cNvPicPr>
            <a:picLocks noChangeAspect="1"/>
          </p:cNvPicPr>
          <p:nvPr/>
        </p:nvPicPr>
        <p:blipFill>
          <a:blip r:embed="rId3"/>
          <a:stretch>
            <a:fillRect/>
          </a:stretch>
        </p:blipFill>
        <p:spPr>
          <a:xfrm>
            <a:off x="8408770" y="2366856"/>
            <a:ext cx="1873250" cy="1873250"/>
          </a:xfrm>
          <a:prstGeom prst="rect">
            <a:avLst/>
          </a:prstGeom>
        </p:spPr>
      </p:pic>
      <p:sp>
        <p:nvSpPr>
          <p:cNvPr id="6" name="TextBox 5">
            <a:extLst>
              <a:ext uri="{FF2B5EF4-FFF2-40B4-BE49-F238E27FC236}">
                <a16:creationId xmlns:a16="http://schemas.microsoft.com/office/drawing/2014/main" id="{C80E99A1-4CFA-4717-3D31-DC63AF11B6EE}"/>
              </a:ext>
            </a:extLst>
          </p:cNvPr>
          <p:cNvSpPr txBox="1"/>
          <p:nvPr/>
        </p:nvSpPr>
        <p:spPr>
          <a:xfrm>
            <a:off x="1653190" y="2458578"/>
            <a:ext cx="5756030"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a:latin typeface="Roboto"/>
                <a:cs typeface="Segoe UI"/>
              </a:rPr>
              <a:t>If you have ideas and suggestions for the </a:t>
            </a:r>
            <a:r>
              <a:rPr lang="en-US" sz="2400" err="1">
                <a:latin typeface="Roboto"/>
                <a:cs typeface="Segoe UI"/>
              </a:rPr>
              <a:t>GovRAMP</a:t>
            </a:r>
            <a:r>
              <a:rPr lang="en-US" sz="2400">
                <a:latin typeface="Roboto"/>
                <a:cs typeface="Segoe UI"/>
              </a:rPr>
              <a:t> Team, please let us know.​</a:t>
            </a:r>
            <a:endParaRPr lang="en-US">
              <a:ea typeface="Calibri" panose="020F0502020204030204"/>
              <a:cs typeface="Calibri" panose="020F0502020204030204"/>
            </a:endParaRPr>
          </a:p>
          <a:p>
            <a:pPr algn="ctr">
              <a:lnSpc>
                <a:spcPct val="150000"/>
              </a:lnSpc>
            </a:pPr>
            <a:r>
              <a:rPr lang="en-US" sz="2400" b="1" u="sng">
                <a:solidFill>
                  <a:srgbClr val="439F9D"/>
                </a:solidFill>
                <a:latin typeface="Roboto"/>
                <a:cs typeface="Segoe UI"/>
                <a:hlinkClick r:id="rId4" tooltip="https://share.hsforms.com/24I0asnUDQ9KpVsgM3K54FQ4kup8 &#10;Ctrl+Click to follow link">
                  <a:extLst>
                    <a:ext uri="{A12FA001-AC4F-418D-AE19-62706E023703}">
                      <ahyp:hlinkClr xmlns:ahyp="http://schemas.microsoft.com/office/drawing/2018/hyperlinkcolor" val="tx"/>
                    </a:ext>
                  </a:extLst>
                </a:hlinkClick>
              </a:rPr>
              <a:t>Submit an idea here.</a:t>
            </a:r>
            <a:endParaRPr lang="en-US" sz="2400" b="1" u="sng">
              <a:solidFill>
                <a:srgbClr val="439F9D"/>
              </a:solidFill>
              <a:latin typeface="Roboto"/>
              <a:ea typeface="Roboto"/>
              <a:cs typeface="Segoe UI"/>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629255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E9C5-5EC0-02D3-757C-FED124A059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0AA254-5BB2-E1B1-2D0A-8AF9A75D2239}"/>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12" name="Rectangle: Rounded Corners 11">
            <a:extLst>
              <a:ext uri="{FF2B5EF4-FFF2-40B4-BE49-F238E27FC236}">
                <a16:creationId xmlns:a16="http://schemas.microsoft.com/office/drawing/2014/main" id="{755C3688-630A-70E2-69E3-748B10EE3FDF}"/>
              </a:ext>
            </a:extLst>
          </p:cNvPr>
          <p:cNvSpPr/>
          <p:nvPr/>
        </p:nvSpPr>
        <p:spPr>
          <a:xfrm>
            <a:off x="856812" y="2054309"/>
            <a:ext cx="10474714" cy="411472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1F6250F-9D5D-C9E1-9DAF-DEA5AF843F41}"/>
              </a:ext>
            </a:extLst>
          </p:cNvPr>
          <p:cNvSpPr>
            <a:spLocks noGrp="1"/>
          </p:cNvSpPr>
          <p:nvPr/>
        </p:nvSpPr>
        <p:spPr>
          <a:xfrm>
            <a:off x="838200"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Next </a:t>
            </a:r>
            <a:r>
              <a:rPr lang="en-US" sz="3200" err="1">
                <a:solidFill>
                  <a:schemeClr val="bg1"/>
                </a:solidFill>
                <a:latin typeface="Roboto Medium"/>
                <a:ea typeface="Roboto Medium"/>
                <a:cs typeface="Roboto Medium"/>
              </a:rPr>
              <a:t>GovRAMP</a:t>
            </a:r>
            <a:r>
              <a:rPr lang="en-US" sz="3200">
                <a:solidFill>
                  <a:schemeClr val="bg1"/>
                </a:solidFill>
                <a:latin typeface="Roboto Medium"/>
                <a:ea typeface="Roboto Medium"/>
                <a:cs typeface="Roboto Medium"/>
              </a:rPr>
              <a:t> Working Session</a:t>
            </a:r>
            <a:endParaRPr lang="en-US"/>
          </a:p>
        </p:txBody>
      </p:sp>
      <p:pic>
        <p:nvPicPr>
          <p:cNvPr id="4" name="Picture 3" descr="A qr code with black squares&#10;&#10;AI-generated content may be incorrect.">
            <a:extLst>
              <a:ext uri="{FF2B5EF4-FFF2-40B4-BE49-F238E27FC236}">
                <a16:creationId xmlns:a16="http://schemas.microsoft.com/office/drawing/2014/main" id="{7C3A8645-25B9-F131-AC46-9A5B2BB72188}"/>
              </a:ext>
            </a:extLst>
          </p:cNvPr>
          <p:cNvPicPr>
            <a:picLocks noChangeAspect="1"/>
          </p:cNvPicPr>
          <p:nvPr/>
        </p:nvPicPr>
        <p:blipFill>
          <a:blip r:embed="rId3"/>
          <a:stretch>
            <a:fillRect/>
          </a:stretch>
        </p:blipFill>
        <p:spPr>
          <a:xfrm>
            <a:off x="5157611" y="3890614"/>
            <a:ext cx="1873250" cy="1873250"/>
          </a:xfrm>
          <a:prstGeom prst="rect">
            <a:avLst/>
          </a:prstGeom>
        </p:spPr>
      </p:pic>
      <p:sp>
        <p:nvSpPr>
          <p:cNvPr id="6" name="TextBox 5">
            <a:extLst>
              <a:ext uri="{FF2B5EF4-FFF2-40B4-BE49-F238E27FC236}">
                <a16:creationId xmlns:a16="http://schemas.microsoft.com/office/drawing/2014/main" id="{65685550-D9A6-524C-7BF4-BEC7459600ED}"/>
              </a:ext>
            </a:extLst>
          </p:cNvPr>
          <p:cNvSpPr txBox="1"/>
          <p:nvPr/>
        </p:nvSpPr>
        <p:spPr>
          <a:xfrm>
            <a:off x="2226879" y="2453958"/>
            <a:ext cx="7736937" cy="10977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132B3F"/>
                </a:solidFill>
                <a:latin typeface="Roboto"/>
                <a:ea typeface="+mn-lt"/>
                <a:cs typeface="+mn-lt"/>
              </a:rPr>
              <a:t>Register for </a:t>
            </a:r>
            <a:r>
              <a:rPr lang="en-US" sz="2800" err="1">
                <a:solidFill>
                  <a:srgbClr val="132B3F"/>
                </a:solidFill>
                <a:latin typeface="Roboto"/>
                <a:ea typeface="+mn-lt"/>
                <a:cs typeface="+mn-lt"/>
              </a:rPr>
              <a:t>GovRAMP</a:t>
            </a:r>
            <a:r>
              <a:rPr lang="en-US" sz="2800">
                <a:solidFill>
                  <a:srgbClr val="132B3F"/>
                </a:solidFill>
                <a:latin typeface="Roboto"/>
                <a:ea typeface="+mn-lt"/>
                <a:cs typeface="+mn-lt"/>
              </a:rPr>
              <a:t> Working Session 2:</a:t>
            </a:r>
          </a:p>
          <a:p>
            <a:pPr algn="ctr">
              <a:lnSpc>
                <a:spcPct val="150000"/>
              </a:lnSpc>
            </a:pPr>
            <a:r>
              <a:rPr lang="en-US" sz="2800" b="1">
                <a:solidFill>
                  <a:srgbClr val="439F9D"/>
                </a:solidFill>
                <a:latin typeface="Roboto"/>
                <a:ea typeface="+mn-lt"/>
                <a:cs typeface="+mn-lt"/>
              </a:rPr>
              <a:t>Friday, May 9 at 1 pm ET </a:t>
            </a:r>
            <a:endParaRPr lang="en-US" sz="2800" b="1">
              <a:latin typeface="Roboto"/>
              <a:ea typeface="Roboto"/>
              <a:cs typeface="Roboto"/>
            </a:endParaRPr>
          </a:p>
        </p:txBody>
      </p:sp>
    </p:spTree>
    <p:extLst>
      <p:ext uri="{BB962C8B-B14F-4D97-AF65-F5344CB8AC3E}">
        <p14:creationId xmlns:p14="http://schemas.microsoft.com/office/powerpoint/2010/main" val="375727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ED08-2803-FEDA-7689-195E12A6F4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BB74D0-AE5C-C7AA-4465-3FD24DDC6746}"/>
              </a:ext>
            </a:extLst>
          </p:cNvPr>
          <p:cNvSpPr/>
          <p:nvPr/>
        </p:nvSpPr>
        <p:spPr>
          <a:xfrm>
            <a:off x="6941" y="-5249"/>
            <a:ext cx="12185059" cy="6863249"/>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2083F2F-4CCB-7698-B239-6C46D02E022B}"/>
              </a:ext>
            </a:extLst>
          </p:cNvPr>
          <p:cNvGrpSpPr/>
          <p:nvPr/>
        </p:nvGrpSpPr>
        <p:grpSpPr>
          <a:xfrm>
            <a:off x="1286338" y="2070304"/>
            <a:ext cx="9631963" cy="2721021"/>
            <a:chOff x="1279769" y="3252718"/>
            <a:chExt cx="9631963" cy="2721021"/>
          </a:xfrm>
        </p:grpSpPr>
        <p:sp>
          <p:nvSpPr>
            <p:cNvPr id="5" name="Title 1">
              <a:extLst>
                <a:ext uri="{FF2B5EF4-FFF2-40B4-BE49-F238E27FC236}">
                  <a16:creationId xmlns:a16="http://schemas.microsoft.com/office/drawing/2014/main" id="{30D4A0F7-6064-952A-4C2E-B1066A4E8979}"/>
                </a:ext>
              </a:extLst>
            </p:cNvPr>
            <p:cNvSpPr>
              <a:spLocks noGrp="1"/>
            </p:cNvSpPr>
            <p:nvPr/>
          </p:nvSpPr>
          <p:spPr>
            <a:xfrm>
              <a:off x="1279769" y="3252718"/>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a:solidFill>
                    <a:schemeClr val="bg1"/>
                  </a:solidFill>
                  <a:latin typeface="Roboto"/>
                  <a:ea typeface="Roboto"/>
                  <a:cs typeface="Roboto"/>
                </a:rPr>
                <a:t>Thank you!</a:t>
              </a:r>
            </a:p>
          </p:txBody>
        </p:sp>
        <p:sp>
          <p:nvSpPr>
            <p:cNvPr id="7" name="Title 1">
              <a:extLst>
                <a:ext uri="{FF2B5EF4-FFF2-40B4-BE49-F238E27FC236}">
                  <a16:creationId xmlns:a16="http://schemas.microsoft.com/office/drawing/2014/main" id="{BECE2E04-FC73-7ECA-0091-CB531A2C0701}"/>
                </a:ext>
              </a:extLst>
            </p:cNvPr>
            <p:cNvSpPr txBox="1">
              <a:spLocks/>
            </p:cNvSpPr>
            <p:nvPr/>
          </p:nvSpPr>
          <p:spPr>
            <a:xfrm>
              <a:off x="1289558" y="4389987"/>
              <a:ext cx="9610986" cy="1583752"/>
            </a:xfrm>
            <a:prstGeom prst="rect">
              <a:avLst/>
            </a:prstGeom>
          </p:spPr>
          <p:txBody>
            <a:bodyPr vert="horz" lIns="91440" tIns="45720" rIns="91440" bIns="45720" rtlCol="0" anchor="ctr">
              <a:norm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1"/>
                  </a:solidFill>
                  <a:latin typeface="Roboto"/>
                  <a:ea typeface="Roboto"/>
                  <a:cs typeface="Roboto"/>
                </a:rPr>
                <a:t>It is an honor to serve you. For questions, please email </a:t>
              </a:r>
              <a:r>
                <a:rPr lang="en-US" sz="2400" u="sng">
                  <a:solidFill>
                    <a:schemeClr val="bg1"/>
                  </a:solidFill>
                  <a:latin typeface="Roboto"/>
                  <a:ea typeface="Roboto"/>
                  <a:cs typeface="Roboto"/>
                </a:rPr>
                <a:t>info@stateramp.org</a:t>
              </a:r>
              <a:r>
                <a:rPr lang="en-US" sz="2400">
                  <a:solidFill>
                    <a:schemeClr val="bg1"/>
                  </a:solidFill>
                  <a:latin typeface="Roboto"/>
                  <a:ea typeface="Roboto"/>
                  <a:cs typeface="Roboto"/>
                </a:rPr>
                <a:t>.</a:t>
              </a:r>
            </a:p>
          </p:txBody>
        </p:sp>
      </p:grpSp>
      <p:pic>
        <p:nvPicPr>
          <p:cNvPr id="4" name="Picture 3" descr="A black background with white text&#10;&#10;AI-generated content may be incorrect.">
            <a:extLst>
              <a:ext uri="{FF2B5EF4-FFF2-40B4-BE49-F238E27FC236}">
                <a16:creationId xmlns:a16="http://schemas.microsoft.com/office/drawing/2014/main" id="{877D4659-48A5-5E52-D3F6-431177EA8944}"/>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112661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208A7-FF1A-9FC7-BDC1-6390B91118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9C3AA56-CBB8-0A7A-A0B3-5F9F6891BA13}"/>
              </a:ext>
            </a:extLst>
          </p:cNvPr>
          <p:cNvSpPr/>
          <p:nvPr/>
        </p:nvSpPr>
        <p:spPr>
          <a:xfrm>
            <a:off x="6941" y="-5249"/>
            <a:ext cx="12185059" cy="6863249"/>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E518D86-EF4D-5185-74A5-7C358FB20695}"/>
              </a:ext>
            </a:extLst>
          </p:cNvPr>
          <p:cNvGrpSpPr/>
          <p:nvPr/>
        </p:nvGrpSpPr>
        <p:grpSpPr>
          <a:xfrm>
            <a:off x="1286338" y="2287081"/>
            <a:ext cx="9631963" cy="2280900"/>
            <a:chOff x="1279769" y="2287081"/>
            <a:chExt cx="9631963" cy="2280900"/>
          </a:xfrm>
        </p:grpSpPr>
        <p:sp>
          <p:nvSpPr>
            <p:cNvPr id="5" name="Title 1">
              <a:extLst>
                <a:ext uri="{FF2B5EF4-FFF2-40B4-BE49-F238E27FC236}">
                  <a16:creationId xmlns:a16="http://schemas.microsoft.com/office/drawing/2014/main" id="{7393069D-9185-915D-F891-6E450CB8E135}"/>
                </a:ext>
              </a:extLst>
            </p:cNvPr>
            <p:cNvSpPr>
              <a:spLocks noGrp="1"/>
            </p:cNvSpPr>
            <p:nvPr/>
          </p:nvSpPr>
          <p:spPr>
            <a:xfrm>
              <a:off x="1279769" y="2287081"/>
              <a:ext cx="9631963" cy="17030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b="1">
                  <a:solidFill>
                    <a:schemeClr val="bg1"/>
                  </a:solidFill>
                  <a:latin typeface="Roboto"/>
                  <a:ea typeface="roboto medium"/>
                  <a:cs typeface="roboto medium"/>
                </a:rPr>
                <a:t>Working Group 1</a:t>
              </a:r>
              <a:endParaRPr lang="en-US"/>
            </a:p>
          </p:txBody>
        </p:sp>
        <p:sp>
          <p:nvSpPr>
            <p:cNvPr id="7" name="Title 1">
              <a:extLst>
                <a:ext uri="{FF2B5EF4-FFF2-40B4-BE49-F238E27FC236}">
                  <a16:creationId xmlns:a16="http://schemas.microsoft.com/office/drawing/2014/main" id="{D82B307A-EB71-ED64-009A-D122083057BA}"/>
                </a:ext>
              </a:extLst>
            </p:cNvPr>
            <p:cNvSpPr txBox="1">
              <a:spLocks/>
            </p:cNvSpPr>
            <p:nvPr/>
          </p:nvSpPr>
          <p:spPr>
            <a:xfrm>
              <a:off x="1315833" y="3411212"/>
              <a:ext cx="9565005" cy="1156769"/>
            </a:xfrm>
            <a:prstGeom prst="rect">
              <a:avLst/>
            </a:prstGeom>
          </p:spPr>
          <p:txBody>
            <a:bodyPr vert="horz" lIns="91440" tIns="45720" rIns="91440" bIns="45720" rtlCol="0" anchor="ctr">
              <a:norm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bg1"/>
                  </a:solidFill>
                  <a:latin typeface="Roboto"/>
                  <a:ea typeface="roboto medium"/>
                  <a:cs typeface="roboto medium"/>
                </a:rPr>
                <a:t>Rev 5 Continuous Monitoring</a:t>
              </a:r>
              <a:endParaRPr lang="en-US" sz="2400">
                <a:solidFill>
                  <a:schemeClr val="bg1"/>
                </a:solidFill>
                <a:latin typeface="Roboto"/>
                <a:ea typeface="Calibri Light"/>
                <a:cs typeface="Calibri Light"/>
              </a:endParaRPr>
            </a:p>
          </p:txBody>
        </p:sp>
      </p:grpSp>
      <p:pic>
        <p:nvPicPr>
          <p:cNvPr id="4" name="Picture 3" descr="A black background with white text&#10;&#10;AI-generated content may be incorrect.">
            <a:extLst>
              <a:ext uri="{FF2B5EF4-FFF2-40B4-BE49-F238E27FC236}">
                <a16:creationId xmlns:a16="http://schemas.microsoft.com/office/drawing/2014/main" id="{37A57278-7AFB-24DE-6275-1F9785C028A9}"/>
              </a:ext>
            </a:extLst>
          </p:cNvPr>
          <p:cNvPicPr>
            <a:picLocks noChangeAspect="1"/>
          </p:cNvPicPr>
          <p:nvPr/>
        </p:nvPicPr>
        <p:blipFill>
          <a:blip r:embed="rId3"/>
          <a:stretch>
            <a:fillRect/>
          </a:stretch>
        </p:blipFill>
        <p:spPr>
          <a:xfrm>
            <a:off x="5129779" y="5516919"/>
            <a:ext cx="1929277" cy="567260"/>
          </a:xfrm>
          <a:prstGeom prst="rect">
            <a:avLst/>
          </a:prstGeom>
        </p:spPr>
      </p:pic>
    </p:spTree>
    <p:extLst>
      <p:ext uri="{BB962C8B-B14F-4D97-AF65-F5344CB8AC3E}">
        <p14:creationId xmlns:p14="http://schemas.microsoft.com/office/powerpoint/2010/main" val="386969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74DE-6A50-ED20-5777-FF018D71ED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5BD71C-D60E-B3BC-4B55-6546EA26D31C}"/>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858593D1-3DBF-1863-3118-5E7FDD75EE60}"/>
              </a:ext>
            </a:extLst>
          </p:cNvPr>
          <p:cNvSpPr>
            <a:spLocks noGrp="1"/>
          </p:cNvSpPr>
          <p:nvPr/>
        </p:nvSpPr>
        <p:spPr>
          <a:xfrm>
            <a:off x="840154"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Roboto Medium"/>
                <a:ea typeface="Roboto Medium"/>
                <a:cs typeface="Roboto Medium"/>
              </a:rPr>
              <a:t>Rev 5 Continuous Monitoring Clarification</a:t>
            </a:r>
            <a:endParaRPr lang="en-US" sz="1200" dirty="0">
              <a:solidFill>
                <a:schemeClr val="bg1"/>
              </a:solidFill>
              <a:latin typeface="Roboto Medium"/>
              <a:ea typeface="Calibri Light"/>
              <a:cs typeface="Calibri Light"/>
            </a:endParaRPr>
          </a:p>
        </p:txBody>
      </p:sp>
      <p:sp>
        <p:nvSpPr>
          <p:cNvPr id="5" name="Content Placeholder 2">
            <a:extLst>
              <a:ext uri="{FF2B5EF4-FFF2-40B4-BE49-F238E27FC236}">
                <a16:creationId xmlns:a16="http://schemas.microsoft.com/office/drawing/2014/main" id="{0BE3F556-3AA5-6292-CD58-D77F4EB303D8}"/>
              </a:ext>
            </a:extLst>
          </p:cNvPr>
          <p:cNvSpPr txBox="1">
            <a:spLocks/>
          </p:cNvSpPr>
          <p:nvPr/>
        </p:nvSpPr>
        <p:spPr>
          <a:xfrm>
            <a:off x="776654" y="1798972"/>
            <a:ext cx="10643296" cy="4831153"/>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Facilitator)</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marL="0" marR="0">
              <a:lnSpc>
                <a:spcPct val="120000"/>
              </a:lnSpc>
              <a:spcBef>
                <a:spcPts val="0"/>
              </a:spcBef>
              <a:spcAft>
                <a:spcPts val="0"/>
              </a:spcAft>
              <a:buNone/>
            </a:pPr>
            <a:r>
              <a:rPr lang="en-US" sz="1400" b="1" i="1" kern="100" dirty="0">
                <a:solidFill>
                  <a:schemeClr val="tx1"/>
                </a:solidFill>
                <a:effectLst/>
                <a:latin typeface="Roboto"/>
                <a:ea typeface="Aptos" panose="020B0004020202020204" pitchFamily="34" charset="0"/>
                <a:cs typeface="Times New Roman"/>
              </a:rPr>
              <a:t>But from a FedRAMP compliance and </a:t>
            </a:r>
            <a:r>
              <a:rPr lang="en-US" sz="1400" b="1" i="1" kern="100" dirty="0" err="1">
                <a:solidFill>
                  <a:schemeClr val="tx1"/>
                </a:solidFill>
                <a:effectLst/>
                <a:latin typeface="Roboto"/>
                <a:ea typeface="Aptos" panose="020B0004020202020204" pitchFamily="34" charset="0"/>
                <a:cs typeface="Times New Roman"/>
              </a:rPr>
              <a:t>ConMon</a:t>
            </a:r>
            <a:r>
              <a:rPr lang="en-US" sz="1400" b="1" i="1" kern="100" dirty="0">
                <a:solidFill>
                  <a:schemeClr val="tx1"/>
                </a:solidFill>
                <a:effectLst/>
                <a:latin typeface="Roboto"/>
                <a:ea typeface="Aptos" panose="020B0004020202020204" pitchFamily="34" charset="0"/>
                <a:cs typeface="Times New Roman"/>
              </a:rPr>
              <a:t> standpoint, providing a monthly integrated inventory is a required deliverable, and it’s not just a formality.</a:t>
            </a:r>
          </a:p>
          <a:p>
            <a:pPr marL="0" marR="0">
              <a:lnSpc>
                <a:spcPct val="120000"/>
              </a:lnSpc>
              <a:spcBef>
                <a:spcPts val="0"/>
              </a:spcBef>
              <a:spcAft>
                <a:spcPts val="0"/>
              </a:spcAft>
              <a:buNone/>
            </a:pPr>
            <a:endParaRPr lang="en-US" sz="1400" b="1" i="1" kern="100" dirty="0">
              <a:solidFill>
                <a:schemeClr val="tx1"/>
              </a:solidFill>
              <a:effectLst/>
              <a:latin typeface="Roboto"/>
              <a:ea typeface="Aptos" panose="020B0004020202020204" pitchFamily="34" charset="0"/>
              <a:cs typeface="Times New Roman" panose="02020603050405020304" pitchFamily="18" charset="0"/>
            </a:endParaRPr>
          </a:p>
          <a:p>
            <a:pPr marL="0" marR="0">
              <a:lnSpc>
                <a:spcPct val="120000"/>
              </a:lnSpc>
              <a:spcBef>
                <a:spcPts val="0"/>
              </a:spcBef>
              <a:spcAft>
                <a:spcPts val="0"/>
              </a:spcAft>
              <a:buNone/>
            </a:pPr>
            <a:r>
              <a:rPr lang="en-US" sz="1400" b="1" i="1" kern="100" dirty="0">
                <a:solidFill>
                  <a:schemeClr val="tx1"/>
                </a:solidFill>
                <a:effectLst/>
                <a:latin typeface="Roboto"/>
                <a:ea typeface="Aptos" panose="020B0004020202020204" pitchFamily="34" charset="0"/>
                <a:cs typeface="Times New Roman"/>
              </a:rPr>
              <a:t>Agencies do analyze and examine inventory data — especially to:</a:t>
            </a:r>
          </a:p>
          <a:p>
            <a:pPr marL="80010" indent="-171450">
              <a:lnSpc>
                <a:spcPct val="120000"/>
              </a:lnSpc>
              <a:spcBef>
                <a:spcPts val="0"/>
              </a:spcBef>
              <a:spcAft>
                <a:spcPts val="0"/>
              </a:spcAft>
            </a:pPr>
            <a:r>
              <a:rPr lang="en-US" sz="1200" i="1" kern="100" dirty="0">
                <a:solidFill>
                  <a:schemeClr val="tx1"/>
                </a:solidFill>
                <a:effectLst/>
                <a:latin typeface="Roboto"/>
                <a:ea typeface="Aptos" panose="020B0004020202020204" pitchFamily="34" charset="0"/>
                <a:cs typeface="Times New Roman"/>
              </a:rPr>
              <a:t>•  Confirm coverage of vulnerability scans,</a:t>
            </a:r>
          </a:p>
          <a:p>
            <a:pPr marL="80010" indent="-171450">
              <a:lnSpc>
                <a:spcPct val="120000"/>
              </a:lnSpc>
              <a:spcBef>
                <a:spcPts val="0"/>
              </a:spcBef>
              <a:spcAft>
                <a:spcPts val="0"/>
              </a:spcAft>
            </a:pPr>
            <a:r>
              <a:rPr lang="en-US" sz="1200" i="1" kern="100" dirty="0">
                <a:solidFill>
                  <a:schemeClr val="tx1"/>
                </a:solidFill>
                <a:effectLst/>
                <a:latin typeface="Roboto"/>
                <a:ea typeface="Aptos" panose="020B0004020202020204" pitchFamily="34" charset="0"/>
                <a:cs typeface="Times New Roman"/>
              </a:rPr>
              <a:t>•  Validate changes in system boundary or component composition,</a:t>
            </a:r>
          </a:p>
          <a:p>
            <a:pPr marL="80010" indent="-171450">
              <a:lnSpc>
                <a:spcPct val="120000"/>
              </a:lnSpc>
              <a:spcBef>
                <a:spcPts val="0"/>
              </a:spcBef>
              <a:spcAft>
                <a:spcPts val="0"/>
              </a:spcAft>
            </a:pPr>
            <a:r>
              <a:rPr lang="en-US" sz="1200" i="1" kern="100" dirty="0">
                <a:solidFill>
                  <a:schemeClr val="tx1"/>
                </a:solidFill>
                <a:effectLst/>
                <a:latin typeface="Roboto"/>
                <a:ea typeface="Aptos" panose="020B0004020202020204" pitchFamily="34" charset="0"/>
                <a:cs typeface="Times New Roman"/>
              </a:rPr>
              <a:t>•  Track asset lifecycle, ownership, or categorization for impact levels,</a:t>
            </a:r>
          </a:p>
          <a:p>
            <a:pPr marL="80010" indent="-171450">
              <a:lnSpc>
                <a:spcPct val="120000"/>
              </a:lnSpc>
              <a:spcBef>
                <a:spcPts val="0"/>
              </a:spcBef>
              <a:spcAft>
                <a:spcPts val="0"/>
              </a:spcAft>
            </a:pPr>
            <a:r>
              <a:rPr lang="en-US" sz="1200" i="1" kern="100" dirty="0">
                <a:solidFill>
                  <a:schemeClr val="tx1"/>
                </a:solidFill>
                <a:effectLst/>
                <a:latin typeface="Roboto"/>
                <a:ea typeface="Aptos" panose="020B0004020202020204" pitchFamily="34" charset="0"/>
                <a:cs typeface="Times New Roman"/>
              </a:rPr>
              <a:t>•  Correlate assets to POA&amp;Ms or scan findings.</a:t>
            </a:r>
          </a:p>
          <a:p>
            <a:pPr marL="0" indent="0">
              <a:lnSpc>
                <a:spcPct val="120000"/>
              </a:lnSpc>
              <a:spcBef>
                <a:spcPts val="0"/>
              </a:spcBef>
              <a:spcAft>
                <a:spcPts val="0"/>
              </a:spcAft>
              <a:buNone/>
            </a:pPr>
            <a:endParaRPr lang="en-US" sz="1200" i="1" kern="100" dirty="0">
              <a:solidFill>
                <a:schemeClr val="tx1"/>
              </a:solidFill>
              <a:effectLst/>
              <a:latin typeface="Roboto"/>
              <a:ea typeface="Aptos" panose="020B0004020202020204" pitchFamily="34" charset="0"/>
              <a:cs typeface="Times New Roman" panose="02020603050405020304" pitchFamily="18" charset="0"/>
            </a:endParaRPr>
          </a:p>
          <a:p>
            <a:pPr marL="0" marR="0">
              <a:lnSpc>
                <a:spcPct val="120000"/>
              </a:lnSpc>
              <a:spcBef>
                <a:spcPts val="0"/>
              </a:spcBef>
              <a:spcAft>
                <a:spcPts val="0"/>
              </a:spcAft>
              <a:buNone/>
            </a:pPr>
            <a:r>
              <a:rPr lang="en-US" sz="1400" b="1" i="1" kern="100" dirty="0">
                <a:solidFill>
                  <a:schemeClr val="tx1"/>
                </a:solidFill>
                <a:effectLst/>
                <a:latin typeface="Roboto"/>
                <a:ea typeface="Aptos" panose="020B0004020202020204" pitchFamily="34" charset="0"/>
                <a:cs typeface="Times New Roman"/>
              </a:rPr>
              <a:t>The good news is this doesn’t have to be manual or static anymore. Inventories can (and should) be generated automatically using:</a:t>
            </a:r>
          </a:p>
          <a:p>
            <a:pPr marL="0" marR="0">
              <a:lnSpc>
                <a:spcPct val="120000"/>
              </a:lnSpc>
              <a:spcBef>
                <a:spcPts val="0"/>
              </a:spcBef>
              <a:spcAft>
                <a:spcPts val="0"/>
              </a:spcAft>
              <a:buNone/>
            </a:pPr>
            <a:r>
              <a:rPr lang="en-US" sz="1200" i="1" kern="100" dirty="0">
                <a:solidFill>
                  <a:schemeClr val="tx1"/>
                </a:solidFill>
                <a:effectLst/>
                <a:latin typeface="Roboto"/>
                <a:ea typeface="Aptos" panose="020B0004020202020204" pitchFamily="34" charset="0"/>
                <a:cs typeface="Times New Roman"/>
              </a:rPr>
              <a:t>•  AWS Config / Azure Resource Graph / GCP Asset Inventory,</a:t>
            </a:r>
          </a:p>
          <a:p>
            <a:pPr marL="0" marR="0">
              <a:lnSpc>
                <a:spcPct val="120000"/>
              </a:lnSpc>
              <a:spcBef>
                <a:spcPts val="0"/>
              </a:spcBef>
              <a:spcAft>
                <a:spcPts val="0"/>
              </a:spcAft>
              <a:buNone/>
            </a:pPr>
            <a:r>
              <a:rPr lang="en-US" sz="1200" i="1" kern="100" dirty="0">
                <a:solidFill>
                  <a:schemeClr val="tx1"/>
                </a:solidFill>
                <a:effectLst/>
                <a:latin typeface="Roboto"/>
                <a:ea typeface="Aptos" panose="020B0004020202020204" pitchFamily="34" charset="0"/>
                <a:cs typeface="Times New Roman"/>
              </a:rPr>
              <a:t>•  CSPM tools like Prisma, Wiz, or Defender for Cloud,</a:t>
            </a:r>
          </a:p>
          <a:p>
            <a:pPr marL="0" marR="0">
              <a:lnSpc>
                <a:spcPct val="120000"/>
              </a:lnSpc>
              <a:spcBef>
                <a:spcPts val="0"/>
              </a:spcBef>
              <a:spcAft>
                <a:spcPts val="0"/>
              </a:spcAft>
              <a:buNone/>
            </a:pPr>
            <a:r>
              <a:rPr lang="en-US" sz="1200" i="1" kern="100" dirty="0">
                <a:solidFill>
                  <a:schemeClr val="tx1"/>
                </a:solidFill>
                <a:effectLst/>
                <a:latin typeface="Roboto"/>
                <a:ea typeface="Aptos" panose="020B0004020202020204" pitchFamily="34" charset="0"/>
                <a:cs typeface="Times New Roman"/>
              </a:rPr>
              <a:t>•  Export APIs from CMDBs or agent-based inventory systems.</a:t>
            </a:r>
          </a:p>
          <a:p>
            <a:pPr marL="0" marR="0">
              <a:lnSpc>
                <a:spcPct val="120000"/>
              </a:lnSpc>
              <a:spcBef>
                <a:spcPts val="0"/>
              </a:spcBef>
              <a:spcAft>
                <a:spcPts val="0"/>
              </a:spcAft>
              <a:buNone/>
            </a:pPr>
            <a:endParaRPr lang="en-US" sz="1200" i="1" kern="100" dirty="0">
              <a:solidFill>
                <a:schemeClr val="tx1"/>
              </a:solidFill>
              <a:effectLst/>
              <a:latin typeface="Roboto"/>
              <a:ea typeface="Aptos" panose="020B0004020202020204" pitchFamily="34" charset="0"/>
              <a:cs typeface="Times New Roman" panose="02020603050405020304" pitchFamily="18" charset="0"/>
            </a:endParaRPr>
          </a:p>
          <a:p>
            <a:pPr marL="0" marR="0">
              <a:lnSpc>
                <a:spcPct val="120000"/>
              </a:lnSpc>
              <a:spcBef>
                <a:spcPts val="0"/>
              </a:spcBef>
              <a:spcAft>
                <a:spcPts val="0"/>
              </a:spcAft>
              <a:buNone/>
            </a:pPr>
            <a:r>
              <a:rPr lang="en-US" sz="1200" i="1" kern="100" dirty="0">
                <a:solidFill>
                  <a:schemeClr val="tx1"/>
                </a:solidFill>
                <a:effectLst/>
                <a:latin typeface="Roboto"/>
                <a:ea typeface="Aptos" panose="020B0004020202020204" pitchFamily="34" charset="0"/>
                <a:cs typeface="Times New Roman"/>
              </a:rPr>
              <a:t>We’re trying to move away from uploading spreadsheets to email or </a:t>
            </a:r>
            <a:r>
              <a:rPr lang="en-US" sz="1200" i="1" kern="100" dirty="0" err="1">
                <a:solidFill>
                  <a:schemeClr val="tx1"/>
                </a:solidFill>
                <a:effectLst/>
                <a:latin typeface="Roboto"/>
                <a:ea typeface="Aptos" panose="020B0004020202020204" pitchFamily="34" charset="0"/>
                <a:cs typeface="Times New Roman"/>
              </a:rPr>
              <a:t>eMASS</a:t>
            </a:r>
            <a:r>
              <a:rPr lang="en-US" sz="1200" i="1" kern="100" dirty="0">
                <a:solidFill>
                  <a:schemeClr val="tx1"/>
                </a:solidFill>
                <a:effectLst/>
                <a:latin typeface="Roboto"/>
                <a:ea typeface="Aptos" panose="020B0004020202020204" pitchFamily="34" charset="0"/>
                <a:cs typeface="Times New Roman"/>
              </a:rPr>
              <a:t>/OMB MAX, </a:t>
            </a:r>
            <a:r>
              <a:rPr lang="en-US" sz="1200" i="1" kern="100" dirty="0" err="1">
                <a:solidFill>
                  <a:schemeClr val="tx1"/>
                </a:solidFill>
                <a:effectLst/>
                <a:latin typeface="Roboto"/>
                <a:ea typeface="Aptos" panose="020B0004020202020204" pitchFamily="34" charset="0"/>
                <a:cs typeface="Times New Roman"/>
              </a:rPr>
              <a:t>etc</a:t>
            </a:r>
            <a:r>
              <a:rPr lang="en-US" sz="1200" i="1" kern="100" dirty="0">
                <a:solidFill>
                  <a:schemeClr val="tx1"/>
                </a:solidFill>
                <a:effectLst/>
                <a:latin typeface="Roboto"/>
                <a:ea typeface="Aptos" panose="020B0004020202020204" pitchFamily="34" charset="0"/>
                <a:cs typeface="Times New Roman"/>
              </a:rPr>
              <a:t> and instead toward real-time API exposure of current inventory, with metrics + metadata at the top layer, and full detail retrievable via drill-down.</a:t>
            </a:r>
          </a:p>
          <a:p>
            <a:pPr marL="0" marR="0">
              <a:lnSpc>
                <a:spcPct val="120000"/>
              </a:lnSpc>
              <a:spcBef>
                <a:spcPts val="0"/>
              </a:spcBef>
              <a:spcAft>
                <a:spcPts val="0"/>
              </a:spcAft>
              <a:buNone/>
            </a:pPr>
            <a:endParaRPr lang="en-US" sz="1200" i="1" kern="100" dirty="0">
              <a:solidFill>
                <a:schemeClr val="tx1"/>
              </a:solidFill>
              <a:effectLst/>
              <a:latin typeface="Roboto"/>
              <a:ea typeface="Aptos" panose="020B0004020202020204" pitchFamily="34" charset="0"/>
              <a:cs typeface="Times New Roman" panose="02020603050405020304" pitchFamily="18" charset="0"/>
            </a:endParaRPr>
          </a:p>
          <a:p>
            <a:pPr marL="0" marR="0">
              <a:lnSpc>
                <a:spcPct val="120000"/>
              </a:lnSpc>
              <a:spcBef>
                <a:spcPts val="0"/>
              </a:spcBef>
              <a:spcAft>
                <a:spcPts val="0"/>
              </a:spcAft>
              <a:buNone/>
            </a:pPr>
            <a:r>
              <a:rPr lang="en-US" sz="1400" b="1" i="1" kern="100" dirty="0">
                <a:solidFill>
                  <a:schemeClr val="tx1"/>
                </a:solidFill>
                <a:effectLst/>
                <a:latin typeface="Roboto"/>
                <a:ea typeface="Aptos" panose="020B0004020202020204" pitchFamily="34" charset="0"/>
                <a:cs typeface="Times New Roman"/>
              </a:rPr>
              <a:t>This creates an elegant structure:</a:t>
            </a:r>
          </a:p>
          <a:p>
            <a:pPr marL="0" marR="0">
              <a:lnSpc>
                <a:spcPct val="120000"/>
              </a:lnSpc>
              <a:spcBef>
                <a:spcPts val="0"/>
              </a:spcBef>
              <a:spcAft>
                <a:spcPts val="0"/>
              </a:spcAft>
              <a:buNone/>
            </a:pPr>
            <a:r>
              <a:rPr lang="en-US" sz="1200" i="1" kern="100" dirty="0">
                <a:solidFill>
                  <a:schemeClr val="tx1"/>
                </a:solidFill>
                <a:effectLst/>
                <a:latin typeface="Roboto"/>
                <a:ea typeface="Aptos" panose="020B0004020202020204" pitchFamily="34" charset="0"/>
                <a:cs typeface="Times New Roman"/>
              </a:rPr>
              <a:t>•  Metrics/KPIs at the top (e.g., inventory drift, asset count, asset types added/removed),</a:t>
            </a:r>
          </a:p>
          <a:p>
            <a:pPr marL="0" marR="0">
              <a:lnSpc>
                <a:spcPct val="120000"/>
              </a:lnSpc>
              <a:spcBef>
                <a:spcPts val="0"/>
              </a:spcBef>
              <a:spcAft>
                <a:spcPts val="0"/>
              </a:spcAft>
              <a:buNone/>
            </a:pPr>
            <a:r>
              <a:rPr lang="en-US" sz="1200" i="1" kern="100" dirty="0">
                <a:solidFill>
                  <a:schemeClr val="tx1"/>
                </a:solidFill>
                <a:effectLst/>
                <a:latin typeface="Roboto"/>
                <a:ea typeface="Aptos" panose="020B0004020202020204" pitchFamily="34" charset="0"/>
                <a:cs typeface="Times New Roman"/>
              </a:rPr>
              <a:t>•  Linked detail beneath for anyone who needs to dive deeper.</a:t>
            </a: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38068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1392E-807B-DC8F-B2E0-1DF9D5A2FE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7C48A5-459A-6FE5-FBF5-CAFAA7D161F9}"/>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83DDD8F7-4D02-45E5-C57D-ECBFB379DE0C}"/>
              </a:ext>
            </a:extLst>
          </p:cNvPr>
          <p:cNvSpPr>
            <a:spLocks noGrp="1"/>
          </p:cNvSpPr>
          <p:nvPr/>
        </p:nvSpPr>
        <p:spPr>
          <a:xfrm>
            <a:off x="840154"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Rev 5 Continuous Monitoring Proposal</a:t>
            </a:r>
            <a:endParaRPr lang="en-US" sz="1200">
              <a:solidFill>
                <a:schemeClr val="bg1"/>
              </a:solidFill>
            </a:endParaRPr>
          </a:p>
        </p:txBody>
      </p:sp>
      <p:sp>
        <p:nvSpPr>
          <p:cNvPr id="5" name="Content Placeholder 2">
            <a:extLst>
              <a:ext uri="{FF2B5EF4-FFF2-40B4-BE49-F238E27FC236}">
                <a16:creationId xmlns:a16="http://schemas.microsoft.com/office/drawing/2014/main" id="{BC474493-FE46-362E-405E-5158B4F46ADB}"/>
              </a:ext>
            </a:extLst>
          </p:cNvPr>
          <p:cNvSpPr txBox="1">
            <a:spLocks/>
          </p:cNvSpPr>
          <p:nvPr/>
        </p:nvSpPr>
        <p:spPr>
          <a:xfrm>
            <a:off x="771769" y="1808742"/>
            <a:ext cx="10653065"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Facilitator)</a:t>
            </a:r>
          </a:p>
          <a:p>
            <a:pPr marL="0" marR="0">
              <a:lnSpc>
                <a:spcPct val="115000"/>
              </a:lnSpc>
              <a:spcAft>
                <a:spcPts val="800"/>
              </a:spcAft>
              <a:buNone/>
            </a:pPr>
            <a:r>
              <a:rPr lang="en-US" sz="1400" b="1" i="1" kern="100" dirty="0">
                <a:solidFill>
                  <a:schemeClr val="tx1"/>
                </a:solidFill>
                <a:effectLst/>
                <a:latin typeface="Roboto"/>
                <a:ea typeface="Aptos" panose="020B0004020202020204" pitchFamily="34" charset="0"/>
                <a:cs typeface="Times New Roman"/>
              </a:rPr>
              <a:t>Proposal Overview</a:t>
            </a:r>
            <a:endParaRPr lang="en-US" sz="1400" i="1" kern="100" dirty="0">
              <a:solidFill>
                <a:schemeClr val="tx1"/>
              </a:solidFill>
              <a:effectLst/>
              <a:latin typeface="Roboto"/>
              <a:ea typeface="Aptos" panose="020B0004020202020204" pitchFamily="34" charset="0"/>
              <a:cs typeface="Times New Roman"/>
            </a:endParaRPr>
          </a:p>
          <a:p>
            <a:pPr marL="0" marR="0">
              <a:lnSpc>
                <a:spcPct val="115000"/>
              </a:lnSpc>
              <a:spcAft>
                <a:spcPts val="800"/>
              </a:spcAft>
              <a:buNone/>
            </a:pPr>
            <a:r>
              <a:rPr lang="en-US" sz="1400" i="1" kern="100" dirty="0">
                <a:solidFill>
                  <a:schemeClr val="tx1"/>
                </a:solidFill>
                <a:effectLst/>
                <a:latin typeface="Roboto"/>
                <a:ea typeface="Aptos" panose="020B0004020202020204" pitchFamily="34" charset="0"/>
                <a:cs typeface="Times New Roman"/>
              </a:rPr>
              <a:t>Instead of uploading raw scan data, CSPs would:</a:t>
            </a:r>
          </a:p>
          <a:p>
            <a:pPr marL="342900" marR="0" lvl="0" indent="-342900">
              <a:lnSpc>
                <a:spcPct val="115000"/>
              </a:lnSpc>
              <a:spcAft>
                <a:spcPts val="800"/>
              </a:spcAft>
              <a:buFont typeface="+mj-lt"/>
              <a:buAutoNum type="arabicPeriod"/>
              <a:tabLst>
                <a:tab pos="457200" algn="l"/>
              </a:tabLst>
            </a:pPr>
            <a:r>
              <a:rPr lang="en-US" sz="1400" b="1" i="1" kern="100" dirty="0">
                <a:solidFill>
                  <a:schemeClr val="tx1"/>
                </a:solidFill>
                <a:effectLst/>
                <a:latin typeface="Roboto"/>
                <a:ea typeface="Aptos" panose="020B0004020202020204" pitchFamily="34" charset="0"/>
                <a:cs typeface="Times New Roman"/>
              </a:rPr>
              <a:t>Automate vulnerability scans</a:t>
            </a:r>
            <a:r>
              <a:rPr lang="en-US" sz="1400" i="1" kern="100" dirty="0">
                <a:solidFill>
                  <a:schemeClr val="tx1"/>
                </a:solidFill>
                <a:effectLst/>
                <a:latin typeface="Roboto"/>
                <a:ea typeface="Aptos" panose="020B0004020202020204" pitchFamily="34" charset="0"/>
                <a:cs typeface="Times New Roman"/>
              </a:rPr>
              <a:t> using their internal security tooling (e.g., Tenable, Prisma, Qualys, </a:t>
            </a:r>
            <a:r>
              <a:rPr lang="en-US" sz="1400" i="1" kern="100" dirty="0" err="1">
                <a:solidFill>
                  <a:schemeClr val="tx1"/>
                </a:solidFill>
                <a:effectLst/>
                <a:latin typeface="Roboto"/>
                <a:ea typeface="Aptos" panose="020B0004020202020204" pitchFamily="34" charset="0"/>
                <a:cs typeface="Times New Roman"/>
              </a:rPr>
              <a:t>Trivy</a:t>
            </a:r>
            <a:r>
              <a:rPr lang="en-US" sz="1400" i="1" kern="100" dirty="0">
                <a:solidFill>
                  <a:schemeClr val="tx1"/>
                </a:solidFill>
                <a:effectLst/>
                <a:latin typeface="Roboto"/>
                <a:ea typeface="Aptos" panose="020B0004020202020204" pitchFamily="34" charset="0"/>
                <a:cs typeface="Times New Roman"/>
              </a:rPr>
              <a:t>, </a:t>
            </a:r>
            <a:r>
              <a:rPr lang="en-US" sz="1400" i="1" kern="100" dirty="0" err="1">
                <a:solidFill>
                  <a:schemeClr val="tx1"/>
                </a:solidFill>
                <a:effectLst/>
                <a:latin typeface="Roboto"/>
                <a:ea typeface="Aptos" panose="020B0004020202020204" pitchFamily="34" charset="0"/>
                <a:cs typeface="Times New Roman"/>
              </a:rPr>
              <a:t>Grype</a:t>
            </a:r>
            <a:r>
              <a:rPr lang="en-US" sz="1400" i="1" kern="100" dirty="0">
                <a:solidFill>
                  <a:schemeClr val="tx1"/>
                </a:solidFill>
                <a:effectLst/>
                <a:latin typeface="Roboto"/>
                <a:ea typeface="Aptos" panose="020B0004020202020204" pitchFamily="34" charset="0"/>
                <a:cs typeface="Times New Roman"/>
              </a:rPr>
              <a:t>, AWS Inspector, </a:t>
            </a:r>
            <a:r>
              <a:rPr lang="en-US" sz="1400" i="1" kern="100" dirty="0" err="1">
                <a:solidFill>
                  <a:schemeClr val="tx1"/>
                </a:solidFill>
                <a:effectLst/>
                <a:latin typeface="Roboto"/>
                <a:ea typeface="Aptos" panose="020B0004020202020204" pitchFamily="34" charset="0"/>
                <a:cs typeface="Times New Roman"/>
              </a:rPr>
              <a:t>etc</a:t>
            </a:r>
            <a:r>
              <a:rPr lang="en-US" sz="1400" i="1" kern="100" dirty="0">
                <a:solidFill>
                  <a:schemeClr val="tx1"/>
                </a:solidFill>
                <a:effectLst/>
                <a:latin typeface="Roboto"/>
                <a:ea typeface="Aptos" panose="020B0004020202020204" pitchFamily="34" charset="0"/>
                <a:cs typeface="Times New Roman"/>
              </a:rPr>
              <a:t>).</a:t>
            </a:r>
          </a:p>
          <a:p>
            <a:pPr marL="342900" marR="0" lvl="0" indent="-342900">
              <a:lnSpc>
                <a:spcPct val="115000"/>
              </a:lnSpc>
              <a:spcAft>
                <a:spcPts val="800"/>
              </a:spcAft>
              <a:buFont typeface="+mj-lt"/>
              <a:buAutoNum type="arabicPeriod"/>
              <a:tabLst>
                <a:tab pos="457200" algn="l"/>
              </a:tabLst>
            </a:pPr>
            <a:r>
              <a:rPr lang="en-US" sz="1400" b="1" i="1" kern="100" dirty="0">
                <a:solidFill>
                  <a:schemeClr val="tx1"/>
                </a:solidFill>
                <a:effectLst/>
                <a:latin typeface="Roboto"/>
                <a:ea typeface="Aptos" panose="020B0004020202020204" pitchFamily="34" charset="0"/>
                <a:cs typeface="Times New Roman"/>
              </a:rPr>
              <a:t>Convert the results</a:t>
            </a:r>
            <a:r>
              <a:rPr lang="en-US" sz="1400" i="1" kern="100" dirty="0">
                <a:solidFill>
                  <a:schemeClr val="tx1"/>
                </a:solidFill>
                <a:effectLst/>
                <a:latin typeface="Roboto"/>
                <a:ea typeface="Aptos" panose="020B0004020202020204" pitchFamily="34" charset="0"/>
                <a:cs typeface="Times New Roman"/>
              </a:rPr>
              <a:t> into a standard report format, such as: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b="1" i="1" kern="100" dirty="0">
                <a:solidFill>
                  <a:schemeClr val="tx1"/>
                </a:solidFill>
                <a:effectLst/>
                <a:latin typeface="Roboto"/>
                <a:ea typeface="Aptos" panose="020B0004020202020204" pitchFamily="34" charset="0"/>
                <a:cs typeface="Times New Roman"/>
              </a:rPr>
              <a:t>JSON Schema</a:t>
            </a:r>
            <a:r>
              <a:rPr lang="en-US" sz="1400" i="1" kern="100" dirty="0">
                <a:solidFill>
                  <a:schemeClr val="tx1"/>
                </a:solidFill>
                <a:effectLst/>
                <a:latin typeface="Roboto"/>
                <a:ea typeface="Aptos" panose="020B0004020202020204" pitchFamily="34" charset="0"/>
                <a:cs typeface="Times New Roman"/>
              </a:rPr>
              <a:t> with key metadata (e.g., severity, CVEs, age).</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b="1" i="1" kern="100" dirty="0">
                <a:solidFill>
                  <a:schemeClr val="tx1"/>
                </a:solidFill>
                <a:effectLst/>
                <a:latin typeface="Roboto"/>
                <a:ea typeface="Aptos" panose="020B0004020202020204" pitchFamily="34" charset="0"/>
                <a:cs typeface="Times New Roman"/>
              </a:rPr>
              <a:t>OSCAL-based </a:t>
            </a:r>
            <a:r>
              <a:rPr lang="en-US" sz="1400" b="1" i="1" kern="100" dirty="0" err="1">
                <a:solidFill>
                  <a:schemeClr val="tx1"/>
                </a:solidFill>
                <a:effectLst/>
                <a:latin typeface="Roboto"/>
                <a:ea typeface="Aptos" panose="020B0004020202020204" pitchFamily="34" charset="0"/>
                <a:cs typeface="Times New Roman"/>
              </a:rPr>
              <a:t>AssessmentResults</a:t>
            </a:r>
            <a:r>
              <a:rPr lang="en-US" sz="1400" i="1" kern="100" dirty="0">
                <a:solidFill>
                  <a:schemeClr val="tx1"/>
                </a:solidFill>
                <a:effectLst/>
                <a:latin typeface="Roboto"/>
                <a:ea typeface="Aptos" panose="020B0004020202020204" pitchFamily="34" charset="0"/>
                <a:cs typeface="Times New Roman"/>
              </a:rPr>
              <a:t> for deeper integration with agency tooling.</a:t>
            </a:r>
          </a:p>
          <a:p>
            <a:pPr marL="342900" marR="0" lvl="0" indent="-342900">
              <a:lnSpc>
                <a:spcPct val="115000"/>
              </a:lnSpc>
              <a:spcAft>
                <a:spcPts val="800"/>
              </a:spcAft>
              <a:buFont typeface="+mj-lt"/>
              <a:buAutoNum type="arabicPeriod"/>
              <a:tabLst>
                <a:tab pos="457200" algn="l"/>
              </a:tabLst>
            </a:pPr>
            <a:r>
              <a:rPr lang="en-US" sz="1400" b="1" i="1" kern="100" dirty="0">
                <a:solidFill>
                  <a:schemeClr val="tx1"/>
                </a:solidFill>
                <a:effectLst/>
                <a:latin typeface="Roboto"/>
                <a:ea typeface="Aptos" panose="020B0004020202020204" pitchFamily="34" charset="0"/>
                <a:cs typeface="Times New Roman"/>
              </a:rPr>
              <a:t>Expose those reports</a:t>
            </a:r>
            <a:r>
              <a:rPr lang="en-US" sz="1400" i="1" kern="100" dirty="0">
                <a:solidFill>
                  <a:schemeClr val="tx1"/>
                </a:solidFill>
                <a:effectLst/>
                <a:latin typeface="Roboto"/>
                <a:ea typeface="Aptos" panose="020B0004020202020204" pitchFamily="34" charset="0"/>
                <a:cs typeface="Times New Roman"/>
              </a:rPr>
              <a:t> to agency customers via:</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i="1" kern="100" dirty="0">
                <a:solidFill>
                  <a:schemeClr val="tx1"/>
                </a:solidFill>
                <a:effectLst/>
                <a:latin typeface="Roboto"/>
                <a:ea typeface="Aptos" panose="020B0004020202020204" pitchFamily="34" charset="0"/>
                <a:cs typeface="Times New Roman"/>
              </a:rPr>
              <a:t>Existing partner/customer portals.</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i="1" kern="100" dirty="0">
                <a:solidFill>
                  <a:schemeClr val="tx1"/>
                </a:solidFill>
                <a:effectLst/>
                <a:latin typeface="Roboto"/>
                <a:ea typeface="Aptos" panose="020B0004020202020204" pitchFamily="34" charset="0"/>
                <a:cs typeface="Times New Roman"/>
              </a:rPr>
              <a:t>A simple REST API endpoint (OpenAPI spec).</a:t>
            </a:r>
          </a:p>
          <a:p>
            <a:pPr marL="742950" marR="0" lvl="1" indent="-285750">
              <a:lnSpc>
                <a:spcPct val="115000"/>
              </a:lnSpc>
              <a:spcAft>
                <a:spcPts val="800"/>
              </a:spcAft>
              <a:buSzPts val="1000"/>
              <a:buFont typeface="Courier New" panose="02070309020205020404" pitchFamily="49" charset="0"/>
              <a:buChar char="o"/>
              <a:tabLst>
                <a:tab pos="914400" algn="l"/>
              </a:tabLst>
            </a:pPr>
            <a:r>
              <a:rPr lang="en-US" sz="1400" i="1" kern="100" dirty="0">
                <a:solidFill>
                  <a:schemeClr val="tx1"/>
                </a:solidFill>
                <a:effectLst/>
                <a:latin typeface="Roboto"/>
                <a:ea typeface="Aptos" panose="020B0004020202020204" pitchFamily="34" charset="0"/>
                <a:cs typeface="Times New Roman"/>
              </a:rPr>
              <a:t>Secure object storage (e.g., signed S3 URLs) with metadata manifest.</a:t>
            </a:r>
          </a:p>
          <a:p>
            <a:pPr>
              <a:lnSpc>
                <a:spcPct val="150000"/>
              </a:lnSpc>
            </a:pPr>
            <a:endParaRPr lang="en-US" dirty="0">
              <a:solidFill>
                <a:schemeClr val="tx1"/>
              </a:solidFill>
              <a:latin typeface="Roboto"/>
              <a:ea typeface="Roboto"/>
              <a:cs typeface="Roboto"/>
            </a:endParaRPr>
          </a:p>
        </p:txBody>
      </p:sp>
    </p:spTree>
    <p:extLst>
      <p:ext uri="{BB962C8B-B14F-4D97-AF65-F5344CB8AC3E}">
        <p14:creationId xmlns:p14="http://schemas.microsoft.com/office/powerpoint/2010/main" val="366456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CFBDB-12B5-4BB4-FC9F-3AF77F01C3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45F42F-D86D-EF5E-4545-1BDD169430D7}"/>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B9D3E106-5954-6AEA-1B92-4C960CBBD0F7}"/>
              </a:ext>
            </a:extLst>
          </p:cNvPr>
          <p:cNvSpPr>
            <a:spLocks noGrp="1"/>
          </p:cNvSpPr>
          <p:nvPr/>
        </p:nvSpPr>
        <p:spPr>
          <a:xfrm>
            <a:off x="840154"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Rev 5 Continuous Monitoring Proposal Draft</a:t>
            </a:r>
            <a:endParaRPr lang="en-US" sz="1200">
              <a:solidFill>
                <a:schemeClr val="bg1"/>
              </a:solidFill>
            </a:endParaRPr>
          </a:p>
        </p:txBody>
      </p:sp>
      <p:sp>
        <p:nvSpPr>
          <p:cNvPr id="5" name="Content Placeholder 2">
            <a:extLst>
              <a:ext uri="{FF2B5EF4-FFF2-40B4-BE49-F238E27FC236}">
                <a16:creationId xmlns:a16="http://schemas.microsoft.com/office/drawing/2014/main" id="{0E22EDD5-0CBA-EF89-2BA8-CFC005388DB6}"/>
              </a:ext>
            </a:extLst>
          </p:cNvPr>
          <p:cNvSpPr txBox="1">
            <a:spLocks/>
          </p:cNvSpPr>
          <p:nvPr/>
        </p:nvSpPr>
        <p:spPr>
          <a:xfrm>
            <a:off x="523538" y="1838154"/>
            <a:ext cx="6216627" cy="4928844"/>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FR Facilitator)</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marL="0" marR="0">
              <a:lnSpc>
                <a:spcPct val="115000"/>
              </a:lnSpc>
              <a:spcAft>
                <a:spcPts val="800"/>
              </a:spcAft>
              <a:buNone/>
            </a:pPr>
            <a:r>
              <a:rPr lang="en-US" sz="1600" i="1" kern="100" dirty="0">
                <a:solidFill>
                  <a:schemeClr val="tx1"/>
                </a:solidFill>
                <a:effectLst/>
                <a:latin typeface="Roboto"/>
                <a:ea typeface="Aptos" panose="020B0004020202020204" pitchFamily="34" charset="0"/>
                <a:cs typeface="Times New Roman"/>
              </a:rPr>
              <a:t>How do you objectively evaluate the effectiveness of continuous monitoring processes of a cloud service provider over time? How would you do this in a way that doesn't add more process or burden to stakeholders?</a:t>
            </a:r>
          </a:p>
          <a:p>
            <a:pPr marL="0" marR="0">
              <a:lnSpc>
                <a:spcPct val="115000"/>
              </a:lnSpc>
              <a:spcAft>
                <a:spcPts val="800"/>
              </a:spcAft>
              <a:buNone/>
            </a:pPr>
            <a:r>
              <a:rPr lang="en-US" sz="1600" i="1" kern="100" dirty="0">
                <a:solidFill>
                  <a:schemeClr val="tx1"/>
                </a:solidFill>
                <a:effectLst/>
                <a:latin typeface="Roboto"/>
                <a:ea typeface="Aptos" panose="020B0004020202020204" pitchFamily="34" charset="0"/>
                <a:cs typeface="Times New Roman"/>
              </a:rPr>
              <a:t>Our Continuous Monitoring Program Manager and his team have built a concept leveraging metrics that can be obtained through existing required continuous monitoring information and developing key security metrics that can show trends over time.</a:t>
            </a:r>
          </a:p>
          <a:p>
            <a:pPr marL="0" marR="0">
              <a:lnSpc>
                <a:spcPct val="115000"/>
              </a:lnSpc>
              <a:spcAft>
                <a:spcPts val="800"/>
              </a:spcAft>
              <a:buNone/>
            </a:pPr>
            <a:r>
              <a:rPr lang="en-US" sz="1600" i="1" u="sng" kern="100" dirty="0">
                <a:solidFill>
                  <a:schemeClr val="tx1"/>
                </a:solidFill>
                <a:effectLst/>
                <a:latin typeface="Roboto"/>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https://github.com/FedRAMP/rev5-continuous-monitoring-cwg/blob/main/conmon_ksi_report.md</a:t>
            </a:r>
            <a:r>
              <a:rPr lang="en-US" sz="1600" i="1" u="sng" kern="100" dirty="0">
                <a:solidFill>
                  <a:schemeClr val="tx1"/>
                </a:solidFill>
                <a:effectLst/>
                <a:latin typeface="Roboto"/>
                <a:ea typeface="Aptos" panose="020B0004020202020204" pitchFamily="34" charset="0"/>
                <a:cs typeface="Times New Roman"/>
              </a:rPr>
              <a:t> </a:t>
            </a:r>
            <a:endParaRPr lang="en-US" sz="1600" i="1" kern="100" dirty="0">
              <a:solidFill>
                <a:schemeClr val="tx1"/>
              </a:solidFill>
              <a:effectLst/>
              <a:latin typeface="Roboto"/>
              <a:ea typeface="Aptos" panose="020B0004020202020204" pitchFamily="34" charset="0"/>
              <a:cs typeface="Times New Roman"/>
            </a:endParaRPr>
          </a:p>
          <a:p>
            <a:pPr marL="0" marR="0" indent="0">
              <a:lnSpc>
                <a:spcPct val="115000"/>
              </a:lnSpc>
              <a:spcAft>
                <a:spcPts val="800"/>
              </a:spcAft>
              <a:buNone/>
            </a:pPr>
            <a:r>
              <a:rPr lang="en-US" sz="1600" i="1" kern="100" dirty="0">
                <a:solidFill>
                  <a:schemeClr val="tx1"/>
                </a:solidFill>
                <a:effectLst/>
                <a:latin typeface="Roboto"/>
                <a:ea typeface="Aptos" panose="020B0004020202020204" pitchFamily="34" charset="0"/>
                <a:cs typeface="Times New Roman"/>
              </a:rPr>
              <a:t>Please </a:t>
            </a:r>
            <a:r>
              <a:rPr lang="en-US" sz="1600" i="1" kern="100" dirty="0">
                <a:solidFill>
                  <a:schemeClr val="tx1"/>
                </a:solidFill>
                <a:latin typeface="Roboto"/>
                <a:ea typeface="Aptos" panose="020B0004020202020204" pitchFamily="34" charset="0"/>
                <a:cs typeface="Times New Roman"/>
              </a:rPr>
              <a:t>Note</a:t>
            </a:r>
            <a:r>
              <a:rPr lang="en-US" sz="1600" i="1" kern="100" dirty="0">
                <a:solidFill>
                  <a:schemeClr val="tx1"/>
                </a:solidFill>
                <a:effectLst/>
                <a:latin typeface="Roboto"/>
                <a:ea typeface="Aptos" panose="020B0004020202020204" pitchFamily="34" charset="0"/>
                <a:cs typeface="Times New Roman"/>
              </a:rPr>
              <a:t>: </a:t>
            </a:r>
            <a:r>
              <a:rPr lang="en-US" sz="1600" i="1" kern="100" dirty="0">
                <a:solidFill>
                  <a:schemeClr val="tx1"/>
                </a:solidFill>
                <a:latin typeface="Roboto"/>
                <a:ea typeface="Aptos" panose="020B0004020202020204" pitchFamily="34" charset="0"/>
                <a:cs typeface="Times New Roman"/>
              </a:rPr>
              <a:t>This</a:t>
            </a:r>
            <a:r>
              <a:rPr lang="en-US" sz="1600" i="1" kern="100" dirty="0">
                <a:solidFill>
                  <a:schemeClr val="tx1"/>
                </a:solidFill>
                <a:effectLst/>
                <a:latin typeface="Roboto"/>
                <a:ea typeface="Aptos" panose="020B0004020202020204" pitchFamily="34" charset="0"/>
                <a:cs typeface="Times New Roman"/>
              </a:rPr>
              <a:t> is solely a proof of concept intended to spark discussion.</a:t>
            </a:r>
          </a:p>
          <a:p>
            <a:pPr>
              <a:lnSpc>
                <a:spcPct val="150000"/>
              </a:lnSpc>
            </a:pPr>
            <a:endParaRPr lang="en-US" dirty="0">
              <a:solidFill>
                <a:schemeClr val="tx1"/>
              </a:solidFill>
              <a:latin typeface="Roboto"/>
              <a:ea typeface="Roboto"/>
              <a:cs typeface="Roboto"/>
            </a:endParaRPr>
          </a:p>
        </p:txBody>
      </p:sp>
      <p:sp>
        <p:nvSpPr>
          <p:cNvPr id="4" name="TextBox 3">
            <a:extLst>
              <a:ext uri="{FF2B5EF4-FFF2-40B4-BE49-F238E27FC236}">
                <a16:creationId xmlns:a16="http://schemas.microsoft.com/office/drawing/2014/main" id="{7A56BFC9-BD75-EBAE-B43F-5B6682389F34}"/>
              </a:ext>
            </a:extLst>
          </p:cNvPr>
          <p:cNvSpPr txBox="1"/>
          <p:nvPr/>
        </p:nvSpPr>
        <p:spPr>
          <a:xfrm>
            <a:off x="7202079" y="1720923"/>
            <a:ext cx="4458878" cy="4832092"/>
          </a:xfrm>
          <a:prstGeom prst="rect">
            <a:avLst/>
          </a:prstGeom>
          <a:ln/>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pPr algn="ctr"/>
            <a:r>
              <a:rPr lang="en-US" sz="1600" u="sng" dirty="0">
                <a:latin typeface="Roboto"/>
                <a:ea typeface="Roboto"/>
                <a:cs typeface="Roboto"/>
              </a:rPr>
              <a:t>Draft 1 Page Overview</a:t>
            </a:r>
          </a:p>
          <a:p>
            <a:pPr algn="l">
              <a:spcAft>
                <a:spcPts val="1200"/>
              </a:spcAft>
              <a:buNone/>
            </a:pPr>
            <a:r>
              <a:rPr lang="en-US" sz="1400" b="0" i="0" dirty="0">
                <a:solidFill>
                  <a:srgbClr val="1F2328"/>
                </a:solidFill>
                <a:effectLst/>
                <a:latin typeface="Roboto"/>
                <a:ea typeface="Roboto"/>
                <a:cs typeface="Roboto"/>
              </a:rPr>
              <a:t>The "monthly-report-template.md" provides the template that CSPs should use to report monthly continuous monitoring status to their agency customers. </a:t>
            </a:r>
            <a:endParaRPr lang="en-US" sz="1400" dirty="0">
              <a:solidFill>
                <a:srgbClr val="1F2328"/>
              </a:solidFill>
              <a:latin typeface="Roboto"/>
              <a:ea typeface="Roboto"/>
              <a:cs typeface="Roboto"/>
            </a:endParaRPr>
          </a:p>
          <a:p>
            <a:pPr algn="l">
              <a:spcAft>
                <a:spcPts val="1200"/>
              </a:spcAft>
              <a:buNone/>
            </a:pPr>
            <a:r>
              <a:rPr lang="en-US" sz="1400" b="1" i="0" dirty="0">
                <a:solidFill>
                  <a:srgbClr val="1F2328"/>
                </a:solidFill>
                <a:effectLst/>
                <a:latin typeface="Roboto"/>
                <a:ea typeface="Roboto"/>
                <a:cs typeface="Roboto"/>
              </a:rPr>
              <a:t>Overall Risk Score</a:t>
            </a:r>
          </a:p>
          <a:p>
            <a:pPr algn="l">
              <a:spcAft>
                <a:spcPts val="1200"/>
              </a:spcAft>
            </a:pPr>
            <a:r>
              <a:rPr lang="en-US" sz="1400" b="0" i="0" dirty="0">
                <a:solidFill>
                  <a:srgbClr val="1F2328"/>
                </a:solidFill>
                <a:effectLst/>
                <a:latin typeface="Roboto"/>
                <a:ea typeface="Roboto"/>
                <a:cs typeface="Roboto"/>
              </a:rPr>
              <a:t>The Overall Risk Score is calculated by taking the average of all 8 KSIs and grading the result. An "A" is 90%-100%, a "B" is 80%-90%, etc.</a:t>
            </a:r>
          </a:p>
          <a:p>
            <a:r>
              <a:rPr lang="en-US" sz="1200" b="1" i="0" dirty="0">
                <a:solidFill>
                  <a:srgbClr val="1F2328"/>
                </a:solidFill>
                <a:effectLst/>
                <a:latin typeface="Roboto"/>
                <a:ea typeface="Roboto"/>
                <a:cs typeface="Roboto"/>
              </a:rPr>
              <a:t>KSI 1: Inventory Visibility Coverage Rate</a:t>
            </a:r>
          </a:p>
          <a:p>
            <a:r>
              <a:rPr lang="en-US" sz="1200" b="1" i="0" dirty="0">
                <a:solidFill>
                  <a:srgbClr val="1F2328"/>
                </a:solidFill>
                <a:effectLst/>
                <a:latin typeface="Roboto"/>
                <a:ea typeface="Roboto"/>
                <a:cs typeface="Roboto"/>
              </a:rPr>
              <a:t>KSI 2: Mean Time To Remediate Vulnerabilities</a:t>
            </a:r>
          </a:p>
          <a:p>
            <a:r>
              <a:rPr lang="en-US" sz="1200" b="1" i="0" dirty="0">
                <a:solidFill>
                  <a:srgbClr val="1F2328"/>
                </a:solidFill>
                <a:effectLst/>
                <a:latin typeface="Roboto"/>
                <a:ea typeface="Roboto"/>
                <a:cs typeface="Roboto"/>
              </a:rPr>
              <a:t>KSI 3: Percent Late CISA KEV Findings</a:t>
            </a:r>
          </a:p>
          <a:p>
            <a:r>
              <a:rPr lang="en-US" sz="1200" b="1" i="0" dirty="0">
                <a:solidFill>
                  <a:srgbClr val="1F2328"/>
                </a:solidFill>
                <a:effectLst/>
                <a:latin typeface="Roboto"/>
                <a:ea typeface="Roboto"/>
                <a:cs typeface="Roboto"/>
              </a:rPr>
              <a:t>KSI 4: Secure Configuration Rate</a:t>
            </a:r>
          </a:p>
          <a:p>
            <a:r>
              <a:rPr lang="en-US" sz="1200" b="1" i="0" dirty="0">
                <a:solidFill>
                  <a:srgbClr val="1F2328"/>
                </a:solidFill>
                <a:effectLst/>
                <a:latin typeface="Roboto"/>
                <a:ea typeface="Roboto"/>
                <a:cs typeface="Roboto"/>
              </a:rPr>
              <a:t>KSI 5: Mean Time To Investigate Alerts</a:t>
            </a:r>
          </a:p>
          <a:p>
            <a:r>
              <a:rPr lang="en-US" sz="1200" b="1" i="0" dirty="0">
                <a:solidFill>
                  <a:srgbClr val="1F2328"/>
                </a:solidFill>
                <a:effectLst/>
                <a:latin typeface="Roboto"/>
                <a:ea typeface="Roboto"/>
                <a:cs typeface="Roboto"/>
              </a:rPr>
              <a:t>KSI 6: Privileged Access Compliance Rate</a:t>
            </a:r>
          </a:p>
          <a:p>
            <a:r>
              <a:rPr lang="en-US" sz="1200" b="1" i="0" dirty="0">
                <a:solidFill>
                  <a:srgbClr val="1F2328"/>
                </a:solidFill>
                <a:effectLst/>
                <a:latin typeface="Roboto"/>
                <a:ea typeface="Roboto"/>
                <a:cs typeface="Roboto"/>
              </a:rPr>
              <a:t>KSI 7: Cryptographic Module Compliance Rate</a:t>
            </a:r>
          </a:p>
          <a:p>
            <a:r>
              <a:rPr lang="en-US" sz="1200" b="1" i="0" dirty="0">
                <a:solidFill>
                  <a:srgbClr val="1F2328"/>
                </a:solidFill>
                <a:effectLst/>
                <a:latin typeface="Roboto"/>
                <a:ea typeface="Roboto"/>
                <a:cs typeface="Roboto"/>
              </a:rPr>
              <a:t>KSI 8: Agency Statutory Compliance Support</a:t>
            </a:r>
          </a:p>
          <a:p>
            <a:endParaRPr lang="en-US" b="1" i="0" dirty="0">
              <a:solidFill>
                <a:srgbClr val="1F2328"/>
              </a:solidFill>
              <a:effectLst/>
              <a:latin typeface="Roboto"/>
              <a:ea typeface="Roboto"/>
              <a:cs typeface="Roboto"/>
            </a:endParaRPr>
          </a:p>
          <a:p>
            <a:r>
              <a:rPr lang="en-US" sz="1200" b="1" dirty="0">
                <a:solidFill>
                  <a:srgbClr val="1F2328"/>
                </a:solidFill>
                <a:latin typeface="Roboto"/>
                <a:ea typeface="Roboto"/>
                <a:cs typeface="Roboto"/>
              </a:rPr>
              <a:t>New Services Added</a:t>
            </a:r>
          </a:p>
          <a:p>
            <a:endParaRPr lang="en-US" sz="1200" b="1" dirty="0">
              <a:solidFill>
                <a:srgbClr val="1F2328"/>
              </a:solidFill>
              <a:latin typeface="Roboto"/>
              <a:ea typeface="Roboto"/>
              <a:cs typeface="Roboto"/>
            </a:endParaRPr>
          </a:p>
          <a:p>
            <a:r>
              <a:rPr lang="en-US" sz="1200" b="1" dirty="0">
                <a:solidFill>
                  <a:srgbClr val="1F2328"/>
                </a:solidFill>
                <a:latin typeface="Roboto"/>
                <a:ea typeface="Roboto"/>
                <a:cs typeface="Roboto"/>
              </a:rPr>
              <a:t>Significant Changes</a:t>
            </a:r>
          </a:p>
        </p:txBody>
      </p:sp>
    </p:spTree>
    <p:extLst>
      <p:ext uri="{BB962C8B-B14F-4D97-AF65-F5344CB8AC3E}">
        <p14:creationId xmlns:p14="http://schemas.microsoft.com/office/powerpoint/2010/main" val="15376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F8883-E3CC-945F-D2D7-472BEDE1DC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022505-6551-D58A-4265-52E71AC9F12E}"/>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E8B2CCE9-023D-1437-AE62-EBC05503C7E8}"/>
              </a:ext>
            </a:extLst>
          </p:cNvPr>
          <p:cNvSpPr>
            <a:spLocks noGrp="1"/>
          </p:cNvSpPr>
          <p:nvPr/>
        </p:nvSpPr>
        <p:spPr>
          <a:xfrm>
            <a:off x="840154"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Roboto Medium"/>
                <a:ea typeface="Roboto Medium"/>
                <a:cs typeface="Roboto Medium"/>
              </a:rPr>
              <a:t>Rev 5 Continuous Monitoring Discussion Sampling</a:t>
            </a:r>
            <a:endParaRPr lang="en-US" sz="1200" dirty="0">
              <a:solidFill>
                <a:schemeClr val="bg1"/>
              </a:solidFill>
            </a:endParaRPr>
          </a:p>
        </p:txBody>
      </p:sp>
      <p:sp>
        <p:nvSpPr>
          <p:cNvPr id="5" name="Content Placeholder 2">
            <a:extLst>
              <a:ext uri="{FF2B5EF4-FFF2-40B4-BE49-F238E27FC236}">
                <a16:creationId xmlns:a16="http://schemas.microsoft.com/office/drawing/2014/main" id="{3EC89115-5016-E6DA-5A80-1DA7961AFBC7}"/>
              </a:ext>
            </a:extLst>
          </p:cNvPr>
          <p:cNvSpPr txBox="1">
            <a:spLocks/>
          </p:cNvSpPr>
          <p:nvPr/>
        </p:nvSpPr>
        <p:spPr>
          <a:xfrm>
            <a:off x="571553" y="1838823"/>
            <a:ext cx="6424884"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latin typeface="Roboto"/>
                <a:ea typeface="Roboto"/>
                <a:cs typeface="Roboto"/>
              </a:rPr>
              <a:t>(From GitHub Discussion thread - Participants)</a:t>
            </a:r>
          </a:p>
          <a:p>
            <a:pPr marL="0" marR="0">
              <a:lnSpc>
                <a:spcPct val="120000"/>
              </a:lnSpc>
              <a:spcBef>
                <a:spcPts val="0"/>
              </a:spcBef>
              <a:spcAft>
                <a:spcPts val="0"/>
              </a:spcAft>
              <a:buNone/>
            </a:pPr>
            <a:endParaRPr lang="en-US" sz="1200" b="1" kern="100" dirty="0">
              <a:solidFill>
                <a:schemeClr val="tx1"/>
              </a:solidFill>
              <a:effectLst/>
              <a:latin typeface="Roboto"/>
              <a:ea typeface="Aptos" panose="020B0004020202020204" pitchFamily="34" charset="0"/>
              <a:cs typeface="Times New Roman" panose="02020603050405020304" pitchFamily="18" charset="0"/>
            </a:endParaRPr>
          </a:p>
          <a:p>
            <a:pPr marL="0" marR="0">
              <a:lnSpc>
                <a:spcPct val="12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Takeaways:</a:t>
            </a:r>
            <a:endParaRPr lang="en-US" sz="1800" b="1" kern="100" dirty="0">
              <a:solidFill>
                <a:schemeClr val="tx1"/>
              </a:solidFill>
              <a:effectLst/>
              <a:latin typeface="Roboto"/>
              <a:ea typeface="Aptos" panose="020B0004020202020204" pitchFamily="34" charset="0"/>
              <a:cs typeface="Times New Roman"/>
            </a:endParaRPr>
          </a:p>
          <a:p>
            <a:pPr marL="577850" lvl="1" indent="-285750">
              <a:lnSpc>
                <a:spcPct val="110000"/>
              </a:lnSpc>
              <a:spcAft>
                <a:spcPts val="1200"/>
              </a:spcAft>
              <a:buFont typeface="Arial" panose="020B0604020202020204" pitchFamily="34" charset="0"/>
              <a:buChar char="•"/>
            </a:pPr>
            <a:r>
              <a:rPr lang="en-US" dirty="0">
                <a:solidFill>
                  <a:schemeClr val="tx1"/>
                </a:solidFill>
                <a:latin typeface="Roboto"/>
                <a:ea typeface="Roboto"/>
                <a:cs typeface="Roboto"/>
              </a:rPr>
              <a:t>Questions around scope, especially as it relates to inventory</a:t>
            </a:r>
          </a:p>
          <a:p>
            <a:pPr marL="577850" lvl="1" indent="-285750">
              <a:lnSpc>
                <a:spcPct val="110000"/>
              </a:lnSpc>
              <a:spcAft>
                <a:spcPts val="1200"/>
              </a:spcAft>
              <a:buFont typeface="Arial" panose="020B0604020202020204" pitchFamily="34" charset="0"/>
              <a:buChar char="•"/>
            </a:pPr>
            <a:r>
              <a:rPr lang="en-US" dirty="0">
                <a:solidFill>
                  <a:schemeClr val="tx1"/>
                </a:solidFill>
                <a:latin typeface="Roboto"/>
                <a:ea typeface="Roboto"/>
                <a:cs typeface="Roboto"/>
              </a:rPr>
              <a:t>Suggestion to group </a:t>
            </a:r>
            <a:r>
              <a:rPr lang="en-US" err="1">
                <a:solidFill>
                  <a:schemeClr val="tx1"/>
                </a:solidFill>
                <a:latin typeface="Roboto"/>
                <a:ea typeface="Roboto"/>
                <a:cs typeface="Roboto"/>
              </a:rPr>
              <a:t>ConMon</a:t>
            </a:r>
            <a:r>
              <a:rPr lang="en-US" dirty="0">
                <a:solidFill>
                  <a:schemeClr val="tx1"/>
                </a:solidFill>
                <a:latin typeface="Roboto"/>
                <a:ea typeface="Roboto"/>
                <a:cs typeface="Roboto"/>
              </a:rPr>
              <a:t> by control family v. individual controls (pros and cons in thread)</a:t>
            </a:r>
          </a:p>
          <a:p>
            <a:pPr marL="577850" lvl="1" indent="-285750">
              <a:lnSpc>
                <a:spcPct val="110000"/>
              </a:lnSpc>
              <a:spcAft>
                <a:spcPts val="1200"/>
              </a:spcAft>
              <a:buFont typeface="Arial" panose="020B0604020202020204" pitchFamily="34" charset="0"/>
              <a:buChar char="•"/>
            </a:pPr>
            <a:r>
              <a:rPr lang="en-US" dirty="0">
                <a:solidFill>
                  <a:schemeClr val="tx1"/>
                </a:solidFill>
                <a:latin typeface="Roboto"/>
                <a:ea typeface="Roboto"/>
                <a:cs typeface="Roboto"/>
              </a:rPr>
              <a:t>Allow CSP’s to build their own </a:t>
            </a:r>
            <a:r>
              <a:rPr lang="en-US" err="1">
                <a:solidFill>
                  <a:schemeClr val="tx1"/>
                </a:solidFill>
                <a:latin typeface="Roboto"/>
                <a:ea typeface="Roboto"/>
                <a:cs typeface="Roboto"/>
              </a:rPr>
              <a:t>ConMon</a:t>
            </a:r>
            <a:r>
              <a:rPr lang="en-US" dirty="0">
                <a:solidFill>
                  <a:schemeClr val="tx1"/>
                </a:solidFill>
                <a:latin typeface="Roboto"/>
                <a:ea typeface="Roboto"/>
                <a:cs typeface="Roboto"/>
              </a:rPr>
              <a:t> with APIs </a:t>
            </a:r>
          </a:p>
          <a:p>
            <a:pPr marL="577850" lvl="1" indent="-285750">
              <a:lnSpc>
                <a:spcPct val="110000"/>
              </a:lnSpc>
              <a:spcAft>
                <a:spcPts val="1200"/>
              </a:spcAft>
              <a:buFont typeface="Arial" panose="020B0604020202020204" pitchFamily="34" charset="0"/>
              <a:buChar char="•"/>
            </a:pPr>
            <a:r>
              <a:rPr lang="en-US" dirty="0">
                <a:solidFill>
                  <a:schemeClr val="tx1"/>
                </a:solidFill>
                <a:latin typeface="Roboto"/>
                <a:ea typeface="Roboto"/>
                <a:cs typeface="Roboto"/>
              </a:rPr>
              <a:t>Push for open-source solutions</a:t>
            </a:r>
          </a:p>
          <a:p>
            <a:pPr marL="577850" lvl="1" indent="-285750">
              <a:lnSpc>
                <a:spcPct val="110000"/>
              </a:lnSpc>
              <a:spcAft>
                <a:spcPts val="1200"/>
              </a:spcAft>
              <a:buFont typeface="Arial" panose="020B0604020202020204" pitchFamily="34" charset="0"/>
              <a:buChar char="•"/>
            </a:pPr>
            <a:r>
              <a:rPr lang="en-US" dirty="0">
                <a:solidFill>
                  <a:schemeClr val="tx1"/>
                </a:solidFill>
                <a:latin typeface="Roboto"/>
                <a:ea typeface="Roboto"/>
                <a:cs typeface="Roboto"/>
              </a:rPr>
              <a:t>Issues with current Significant Change Process and push for more risk-based approach</a:t>
            </a:r>
          </a:p>
          <a:p>
            <a:pPr marL="577850" lvl="1" indent="-285750">
              <a:lnSpc>
                <a:spcPct val="110000"/>
              </a:lnSpc>
              <a:spcAft>
                <a:spcPts val="1200"/>
              </a:spcAft>
              <a:buFont typeface="Arial" panose="020B0604020202020204" pitchFamily="34" charset="0"/>
              <a:buChar char="•"/>
            </a:pPr>
            <a:r>
              <a:rPr lang="en-US" dirty="0">
                <a:solidFill>
                  <a:schemeClr val="tx1"/>
                </a:solidFill>
                <a:latin typeface="Roboto"/>
                <a:ea typeface="Roboto"/>
                <a:cs typeface="Roboto"/>
              </a:rPr>
              <a:t>Issues with Configuration Settings  </a:t>
            </a:r>
          </a:p>
          <a:p>
            <a:pPr marL="292100" lvl="1" indent="0">
              <a:lnSpc>
                <a:spcPct val="150000"/>
              </a:lnSpc>
              <a:buNone/>
            </a:pPr>
            <a:endParaRPr lang="en-US" dirty="0">
              <a:solidFill>
                <a:schemeClr val="tx1"/>
              </a:solidFill>
              <a:latin typeface="Roboto"/>
              <a:ea typeface="Roboto"/>
              <a:cs typeface="Roboto"/>
            </a:endParaRPr>
          </a:p>
          <a:p>
            <a:pPr>
              <a:lnSpc>
                <a:spcPct val="150000"/>
              </a:lnSpc>
            </a:pPr>
            <a:endParaRPr lang="en-US" sz="1800" kern="100" dirty="0">
              <a:effectLst/>
              <a:latin typeface="Roboto"/>
              <a:ea typeface="Aptos" panose="020B0004020202020204" pitchFamily="34" charset="0"/>
              <a:cs typeface="Times New Roman" panose="02020603050405020304" pitchFamily="18" charset="0"/>
            </a:endParaRPr>
          </a:p>
          <a:p>
            <a:pPr>
              <a:lnSpc>
                <a:spcPct val="150000"/>
              </a:lnSpc>
            </a:pPr>
            <a:endParaRPr lang="en-US" dirty="0">
              <a:solidFill>
                <a:schemeClr val="tx1"/>
              </a:solidFill>
              <a:latin typeface="Roboto"/>
              <a:ea typeface="Roboto"/>
              <a:cs typeface="Roboto"/>
            </a:endParaRPr>
          </a:p>
        </p:txBody>
      </p:sp>
      <p:sp>
        <p:nvSpPr>
          <p:cNvPr id="7" name="TextBox 6">
            <a:extLst>
              <a:ext uri="{FF2B5EF4-FFF2-40B4-BE49-F238E27FC236}">
                <a16:creationId xmlns:a16="http://schemas.microsoft.com/office/drawing/2014/main" id="{B2D47B90-39BD-5F3E-F239-C2D7A4E59C34}"/>
              </a:ext>
            </a:extLst>
          </p:cNvPr>
          <p:cNvSpPr txBox="1"/>
          <p:nvPr/>
        </p:nvSpPr>
        <p:spPr>
          <a:xfrm>
            <a:off x="7118985" y="1928312"/>
            <a:ext cx="4508369" cy="4622869"/>
          </a:xfrm>
          <a:prstGeom prst="rect">
            <a:avLst/>
          </a:prstGeom>
          <a:noFill/>
        </p:spPr>
        <p:txBody>
          <a:bodyPr wrap="square" lIns="91440" tIns="45720" rIns="91440" bIns="45720" anchor="t">
            <a:spAutoFit/>
          </a:bodyPr>
          <a:lstStyle/>
          <a:p>
            <a:pPr marL="292100" lvl="1" indent="0">
              <a:buNone/>
            </a:pPr>
            <a:r>
              <a:rPr lang="en-US" sz="1800" i="1" dirty="0">
                <a:solidFill>
                  <a:schemeClr val="tx1">
                    <a:lumMod val="50000"/>
                    <a:lumOff val="50000"/>
                  </a:schemeClr>
                </a:solidFill>
                <a:latin typeface="Roboto"/>
                <a:ea typeface="Roboto"/>
                <a:cs typeface="Roboto"/>
              </a:rPr>
              <a:t>“</a:t>
            </a:r>
            <a:r>
              <a:rPr lang="en-US" sz="1800" i="1" kern="100" dirty="0">
                <a:solidFill>
                  <a:schemeClr val="tx1">
                    <a:lumMod val="50000"/>
                    <a:lumOff val="50000"/>
                  </a:schemeClr>
                </a:solidFill>
                <a:effectLst/>
                <a:latin typeface="Roboto"/>
                <a:ea typeface="Aptos" panose="020B0004020202020204" pitchFamily="34" charset="0"/>
                <a:cs typeface="Times New Roman"/>
              </a:rPr>
              <a:t>With the implementation of STIG / CIS L2 baselines now being prioritized, CM-6 ranks in the top ten for implementation effort and complexity.”</a:t>
            </a:r>
          </a:p>
          <a:p>
            <a:pPr marL="292100" lvl="1" indent="0">
              <a:buNone/>
            </a:pPr>
            <a:endParaRPr lang="en-US" i="1" kern="100" dirty="0">
              <a:latin typeface="Roboto"/>
              <a:ea typeface="Aptos" panose="020B0004020202020204" pitchFamily="34" charset="0"/>
              <a:cs typeface="Times New Roman" panose="02020603050405020304" pitchFamily="18" charset="0"/>
            </a:endParaRPr>
          </a:p>
          <a:p>
            <a:pPr marL="292100" lvl="1" indent="0">
              <a:buNone/>
            </a:pPr>
            <a:r>
              <a:rPr lang="en-US" sz="1800" i="1" kern="100" dirty="0">
                <a:solidFill>
                  <a:schemeClr val="accent6"/>
                </a:solidFill>
                <a:effectLst/>
                <a:latin typeface="Roboto"/>
                <a:ea typeface="Aptos" panose="020B0004020202020204" pitchFamily="34" charset="0"/>
                <a:cs typeface="Times New Roman"/>
              </a:rPr>
              <a:t>“FedRAMP should monitor risk not control it.”</a:t>
            </a:r>
          </a:p>
          <a:p>
            <a:pPr marL="292100" lvl="1" indent="0">
              <a:buNone/>
            </a:pPr>
            <a:endParaRPr lang="en-US" i="1" kern="100" dirty="0">
              <a:latin typeface="Roboto"/>
              <a:ea typeface="Aptos" panose="020B0004020202020204" pitchFamily="34" charset="0"/>
              <a:cs typeface="Times New Roman" panose="02020603050405020304" pitchFamily="18" charset="0"/>
            </a:endParaRPr>
          </a:p>
          <a:p>
            <a:pPr marL="292100" lvl="1"/>
            <a:r>
              <a:rPr lang="en-US" sz="1800" i="1" kern="100" dirty="0">
                <a:solidFill>
                  <a:schemeClr val="accent1"/>
                </a:solidFill>
                <a:effectLst/>
                <a:latin typeface="Roboto"/>
                <a:ea typeface="Aptos" panose="020B0004020202020204" pitchFamily="34" charset="0"/>
                <a:cs typeface="Times New Roman"/>
              </a:rPr>
              <a:t>“Control Families span across multiple teams; for example, Access Control involves not just the Identity and Access Management team, but also Cloud Engineering, Architecture, and Endpoint Management teams, and is linked to Supplier Risk.”</a:t>
            </a:r>
          </a:p>
          <a:p>
            <a:pPr marL="292100" lvl="1" indent="0">
              <a:lnSpc>
                <a:spcPct val="150000"/>
              </a:lnSpc>
              <a:buNone/>
            </a:pPr>
            <a:endParaRPr lang="en-US" sz="1800" i="1" kern="100" dirty="0">
              <a:effectLst/>
              <a:latin typeface="Roboto"/>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6933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31C0-DE00-31CC-3093-F0711F67AB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F393BC-8D53-ABD1-B89F-7712D836CF1E}"/>
              </a:ext>
            </a:extLst>
          </p:cNvPr>
          <p:cNvSpPr/>
          <p:nvPr/>
        </p:nvSpPr>
        <p:spPr>
          <a:xfrm>
            <a:off x="-3397" y="2736"/>
            <a:ext cx="12195397" cy="1521875"/>
          </a:xfrm>
          <a:prstGeom prst="rect">
            <a:avLst/>
          </a:prstGeom>
          <a:solidFill>
            <a:srgbClr val="132B3F"/>
          </a:solidFill>
          <a:ln>
            <a:solidFill>
              <a:srgbClr val="132B3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8A399"/>
              </a:solidFill>
            </a:endParaRPr>
          </a:p>
        </p:txBody>
      </p:sp>
      <p:sp>
        <p:nvSpPr>
          <p:cNvPr id="3" name="Title 1">
            <a:extLst>
              <a:ext uri="{FF2B5EF4-FFF2-40B4-BE49-F238E27FC236}">
                <a16:creationId xmlns:a16="http://schemas.microsoft.com/office/drawing/2014/main" id="{2EB1BAA9-47FB-3CD0-071B-0F12C84BF83D}"/>
              </a:ext>
            </a:extLst>
          </p:cNvPr>
          <p:cNvSpPr>
            <a:spLocks noGrp="1"/>
          </p:cNvSpPr>
          <p:nvPr/>
        </p:nvSpPr>
        <p:spPr>
          <a:xfrm>
            <a:off x="840154" y="199048"/>
            <a:ext cx="105156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solidFill>
                  <a:schemeClr val="bg1"/>
                </a:solidFill>
                <a:latin typeface="Roboto Medium"/>
                <a:ea typeface="Roboto Medium"/>
                <a:cs typeface="Roboto Medium"/>
              </a:rPr>
              <a:t>GovRAMP Takeaways &amp; Discussion</a:t>
            </a:r>
            <a:endParaRPr lang="en-US" sz="1200">
              <a:solidFill>
                <a:schemeClr val="bg1"/>
              </a:solidFill>
            </a:endParaRPr>
          </a:p>
        </p:txBody>
      </p:sp>
      <p:sp>
        <p:nvSpPr>
          <p:cNvPr id="5" name="Content Placeholder 2">
            <a:extLst>
              <a:ext uri="{FF2B5EF4-FFF2-40B4-BE49-F238E27FC236}">
                <a16:creationId xmlns:a16="http://schemas.microsoft.com/office/drawing/2014/main" id="{6672C577-87F0-E037-2A63-3B3C45237F3F}"/>
              </a:ext>
            </a:extLst>
          </p:cNvPr>
          <p:cNvSpPr txBox="1">
            <a:spLocks/>
          </p:cNvSpPr>
          <p:nvPr/>
        </p:nvSpPr>
        <p:spPr>
          <a:xfrm>
            <a:off x="3383353" y="1712516"/>
            <a:ext cx="5428873" cy="489953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a:lnSpc>
                <a:spcPct val="150000"/>
              </a:lnSpc>
              <a:spcBef>
                <a:spcPts val="0"/>
              </a:spcBef>
              <a:spcAft>
                <a:spcPts val="0"/>
              </a:spcAft>
              <a:buNone/>
            </a:pPr>
            <a:r>
              <a:rPr lang="en-US" sz="1800" b="1" kern="100" err="1">
                <a:solidFill>
                  <a:schemeClr val="tx1"/>
                </a:solidFill>
                <a:latin typeface="Roboto"/>
                <a:ea typeface="Aptos" panose="020B0004020202020204" pitchFamily="34" charset="0"/>
                <a:cs typeface="Times New Roman"/>
              </a:rPr>
              <a:t>ConMon</a:t>
            </a:r>
            <a:r>
              <a:rPr lang="en-US" sz="1800" b="1" kern="100" dirty="0">
                <a:solidFill>
                  <a:schemeClr val="tx1"/>
                </a:solidFill>
                <a:latin typeface="Roboto"/>
                <a:ea typeface="Aptos" panose="020B0004020202020204" pitchFamily="34" charset="0"/>
                <a:cs typeface="Times New Roman"/>
              </a:rPr>
              <a:t> 1 Pager  </a:t>
            </a:r>
            <a:endParaRPr lang="en-US">
              <a:solidFill>
                <a:schemeClr val="tx1"/>
              </a:solidFill>
              <a:ea typeface="Calibri" panose="020F0502020204030204"/>
              <a:cs typeface="Calibri" panose="020F0502020204030204"/>
            </a:endParaRPr>
          </a:p>
          <a:p>
            <a:pPr marL="0" marR="0">
              <a:lnSpc>
                <a:spcPct val="150000"/>
              </a:lnSpc>
              <a:spcBef>
                <a:spcPts val="0"/>
              </a:spcBef>
              <a:spcAft>
                <a:spcPts val="0"/>
              </a:spcAft>
              <a:buNone/>
            </a:pPr>
            <a:endParaRPr lang="en-US" sz="1100" b="1" kern="100" dirty="0">
              <a:solidFill>
                <a:schemeClr val="tx1"/>
              </a:solidFill>
              <a:latin typeface="Roboto"/>
              <a:ea typeface="Aptos" panose="020B0004020202020204" pitchFamily="34" charset="0"/>
              <a:cs typeface="Times New Roman" panose="02020603050405020304" pitchFamily="18" charset="0"/>
            </a:endParaRPr>
          </a:p>
          <a:p>
            <a:pPr marL="0" marR="0">
              <a:lnSpc>
                <a:spcPct val="150000"/>
              </a:lnSpc>
              <a:spcBef>
                <a:spcPts val="0"/>
              </a:spcBef>
              <a:spcAft>
                <a:spcPts val="0"/>
              </a:spcAft>
              <a:buNone/>
            </a:pPr>
            <a:r>
              <a:rPr lang="en-US" sz="1800" b="1" kern="100" dirty="0">
                <a:solidFill>
                  <a:schemeClr val="tx1"/>
                </a:solidFill>
                <a:latin typeface="Roboto"/>
                <a:ea typeface="Aptos" panose="020B0004020202020204" pitchFamily="34" charset="0"/>
                <a:cs typeface="Times New Roman"/>
              </a:rPr>
              <a:t>Key Security Indicators (KSIs)</a:t>
            </a:r>
          </a:p>
          <a:p>
            <a:pPr marL="383540" lvl="1">
              <a:lnSpc>
                <a:spcPct val="150000"/>
              </a:lnSpc>
            </a:pPr>
            <a:r>
              <a:rPr lang="en-US" sz="1600" i="0" dirty="0">
                <a:solidFill>
                  <a:srgbClr val="1F2328"/>
                </a:solidFill>
                <a:effectLst/>
                <a:latin typeface="Roboto"/>
                <a:ea typeface="Roboto"/>
                <a:cs typeface="Roboto"/>
              </a:rPr>
              <a:t>KSI 1: Inventory Visibility Coverage Rate</a:t>
            </a:r>
          </a:p>
          <a:p>
            <a:pPr marL="383540" lvl="1">
              <a:lnSpc>
                <a:spcPct val="150000"/>
              </a:lnSpc>
            </a:pPr>
            <a:r>
              <a:rPr lang="en-US" sz="1600" i="0" dirty="0">
                <a:solidFill>
                  <a:srgbClr val="1F2328"/>
                </a:solidFill>
                <a:effectLst/>
                <a:latin typeface="Roboto"/>
                <a:ea typeface="Roboto"/>
                <a:cs typeface="Roboto"/>
              </a:rPr>
              <a:t>KSI 2: Mean Time To Remediate Vulnerabilities</a:t>
            </a:r>
          </a:p>
          <a:p>
            <a:pPr marL="383540" lvl="1">
              <a:lnSpc>
                <a:spcPct val="150000"/>
              </a:lnSpc>
            </a:pPr>
            <a:r>
              <a:rPr lang="en-US" sz="1600" i="0" dirty="0">
                <a:solidFill>
                  <a:srgbClr val="1F2328"/>
                </a:solidFill>
                <a:effectLst/>
                <a:latin typeface="Roboto"/>
                <a:ea typeface="Roboto"/>
                <a:cs typeface="Roboto"/>
              </a:rPr>
              <a:t>KSI 3: Percent Late CISA KEV Findings</a:t>
            </a:r>
          </a:p>
          <a:p>
            <a:pPr marL="383540" lvl="1">
              <a:lnSpc>
                <a:spcPct val="150000"/>
              </a:lnSpc>
            </a:pPr>
            <a:r>
              <a:rPr lang="en-US" sz="1600" i="0" dirty="0">
                <a:solidFill>
                  <a:srgbClr val="1F2328"/>
                </a:solidFill>
                <a:effectLst/>
                <a:latin typeface="Roboto"/>
                <a:ea typeface="Roboto"/>
                <a:cs typeface="Roboto"/>
              </a:rPr>
              <a:t>KSI 4: Secure Configuration Rate</a:t>
            </a:r>
          </a:p>
          <a:p>
            <a:pPr marL="383540" lvl="1">
              <a:lnSpc>
                <a:spcPct val="150000"/>
              </a:lnSpc>
            </a:pPr>
            <a:r>
              <a:rPr lang="en-US" sz="1600" i="0" dirty="0">
                <a:solidFill>
                  <a:srgbClr val="1F2328"/>
                </a:solidFill>
                <a:effectLst/>
                <a:latin typeface="Roboto"/>
                <a:ea typeface="Roboto"/>
                <a:cs typeface="Roboto"/>
              </a:rPr>
              <a:t>KSI 5: Mean Time To Investigate Alerts</a:t>
            </a:r>
          </a:p>
          <a:p>
            <a:pPr marL="383540" lvl="1">
              <a:lnSpc>
                <a:spcPct val="150000"/>
              </a:lnSpc>
            </a:pPr>
            <a:r>
              <a:rPr lang="en-US" sz="1600" i="0" dirty="0">
                <a:solidFill>
                  <a:srgbClr val="1F2328"/>
                </a:solidFill>
                <a:effectLst/>
                <a:latin typeface="Roboto"/>
                <a:ea typeface="Roboto"/>
                <a:cs typeface="Roboto"/>
              </a:rPr>
              <a:t>KSI 6: Privileged Access Compliance Rate</a:t>
            </a:r>
          </a:p>
          <a:p>
            <a:pPr marL="383540" lvl="1">
              <a:lnSpc>
                <a:spcPct val="150000"/>
              </a:lnSpc>
            </a:pPr>
            <a:r>
              <a:rPr lang="en-US" sz="1600" i="0" dirty="0">
                <a:solidFill>
                  <a:srgbClr val="1F2328"/>
                </a:solidFill>
                <a:effectLst/>
                <a:latin typeface="Roboto"/>
                <a:ea typeface="Roboto"/>
                <a:cs typeface="Roboto"/>
              </a:rPr>
              <a:t>KSI 7: Cryptographic Module Compliance Rate</a:t>
            </a:r>
          </a:p>
          <a:p>
            <a:pPr marL="383540" lvl="1">
              <a:lnSpc>
                <a:spcPct val="150000"/>
              </a:lnSpc>
            </a:pPr>
            <a:r>
              <a:rPr lang="en-US" sz="1600" i="0" dirty="0">
                <a:solidFill>
                  <a:srgbClr val="1F2328"/>
                </a:solidFill>
                <a:effectLst/>
                <a:latin typeface="Roboto"/>
                <a:ea typeface="Roboto"/>
                <a:cs typeface="Roboto"/>
              </a:rPr>
              <a:t>KSI 8: Agency Statutory Compliance Support</a:t>
            </a:r>
          </a:p>
          <a:p>
            <a:pPr>
              <a:lnSpc>
                <a:spcPct val="150000"/>
              </a:lnSpc>
            </a:pPr>
            <a:endParaRPr lang="en-US" kern="100" dirty="0">
              <a:solidFill>
                <a:srgbClr val="1F4D73"/>
              </a:solidFill>
              <a:latin typeface="Aptos" panose="020B0004020202020204" pitchFamily="34" charset="0"/>
              <a:ea typeface="Roboto"/>
              <a:cs typeface="Times New Roman" panose="02020603050405020304" pitchFamily="18" charset="0"/>
            </a:endParaRPr>
          </a:p>
          <a:p>
            <a:pPr>
              <a:lnSpc>
                <a:spcPct val="150000"/>
              </a:lnSpc>
            </a:pPr>
            <a:endParaRPr lang="en-US" dirty="0">
              <a:solidFill>
                <a:srgbClr val="0C152C"/>
              </a:solidFill>
              <a:effectLst/>
              <a:latin typeface="Roboto"/>
              <a:ea typeface="Roboto"/>
              <a:cs typeface="Roboto"/>
            </a:endParaRPr>
          </a:p>
        </p:txBody>
      </p:sp>
    </p:spTree>
    <p:extLst>
      <p:ext uri="{BB962C8B-B14F-4D97-AF65-F5344CB8AC3E}">
        <p14:creationId xmlns:p14="http://schemas.microsoft.com/office/powerpoint/2010/main" val="3003996127"/>
      </p:ext>
    </p:extLst>
  </p:cSld>
  <p:clrMapOvr>
    <a:masterClrMapping/>
  </p:clrMapOvr>
</p:sld>
</file>

<file path=ppt/theme/theme1.xml><?xml version="1.0" encoding="utf-8"?>
<a:theme xmlns:a="http://schemas.openxmlformats.org/drawingml/2006/main" name="Retrospect">
  <a:themeElements>
    <a:clrScheme name="StateRAMP Branding">
      <a:dk1>
        <a:srgbClr val="0C152C"/>
      </a:dk1>
      <a:lt1>
        <a:srgbClr val="FFFFFF"/>
      </a:lt1>
      <a:dk2>
        <a:srgbClr val="173C54"/>
      </a:dk2>
      <a:lt2>
        <a:srgbClr val="E7E6E6"/>
      </a:lt2>
      <a:accent1>
        <a:srgbClr val="0D183F"/>
      </a:accent1>
      <a:accent2>
        <a:srgbClr val="1F4D73"/>
      </a:accent2>
      <a:accent3>
        <a:srgbClr val="7B909B"/>
      </a:accent3>
      <a:accent4>
        <a:srgbClr val="6CC1BF"/>
      </a:accent4>
      <a:accent5>
        <a:srgbClr val="DCE0E0"/>
      </a:accent5>
      <a:accent6>
        <a:srgbClr val="599E99"/>
      </a:accent6>
      <a:hlink>
        <a:srgbClr val="173C54"/>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B92E5ABCE1D24BACB95CFECB1C7205" ma:contentTypeVersion="15" ma:contentTypeDescription="Create a new document." ma:contentTypeScope="" ma:versionID="2694d69dc9e22c50ad3c827853d82368">
  <xsd:schema xmlns:xsd="http://www.w3.org/2001/XMLSchema" xmlns:xs="http://www.w3.org/2001/XMLSchema" xmlns:p="http://schemas.microsoft.com/office/2006/metadata/properties" xmlns:ns3="79b98338-ec78-479b-9724-712ee48bf6ec" xmlns:ns4="f32c77f0-696b-4417-9598-38ad3b27ccbe" targetNamespace="http://schemas.microsoft.com/office/2006/metadata/properties" ma:root="true" ma:fieldsID="e8ee3c47a202d562dde4a85674c1a9de" ns3:_="" ns4:_="">
    <xsd:import namespace="79b98338-ec78-479b-9724-712ee48bf6ec"/>
    <xsd:import namespace="f32c77f0-696b-4417-9598-38ad3b27ccb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b98338-ec78-479b-9724-712ee48bf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2c77f0-696b-4417-9598-38ad3b27cc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32c77f0-696b-4417-9598-38ad3b27ccbe">
      <UserInfo>
        <DisplayName>Matthew Stout</DisplayName>
        <AccountId>6</AccountId>
        <AccountType/>
      </UserInfo>
      <UserInfo>
        <DisplayName>Jessica Kashary</DisplayName>
        <AccountId>531</AccountId>
        <AccountType/>
      </UserInfo>
      <UserInfo>
        <DisplayName>Stacey Carswell</DisplayName>
        <AccountId>462</AccountId>
        <AccountType/>
      </UserInfo>
      <UserInfo>
        <DisplayName>Chance Grubb</DisplayName>
        <AccountId>403</AccountId>
        <AccountType/>
      </UserInfo>
    </SharedWithUsers>
    <_activity xmlns="79b98338-ec78-479b-9724-712ee48bf6ec" xsi:nil="true"/>
  </documentManagement>
</p:properties>
</file>

<file path=customXml/itemProps1.xml><?xml version="1.0" encoding="utf-8"?>
<ds:datastoreItem xmlns:ds="http://schemas.openxmlformats.org/officeDocument/2006/customXml" ds:itemID="{CD393F0C-A22B-4B5E-A78B-00254C46A2DA}">
  <ds:schemaRefs>
    <ds:schemaRef ds:uri="79b98338-ec78-479b-9724-712ee48bf6ec"/>
    <ds:schemaRef ds:uri="f32c77f0-696b-4417-9598-38ad3b27cc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734684-C2EA-43A3-906F-F2AEAFB67E46}">
  <ds:schemaRefs>
    <ds:schemaRef ds:uri="http://schemas.microsoft.com/sharepoint/v3/contenttype/forms"/>
  </ds:schemaRefs>
</ds:datastoreItem>
</file>

<file path=customXml/itemProps3.xml><?xml version="1.0" encoding="utf-8"?>
<ds:datastoreItem xmlns:ds="http://schemas.openxmlformats.org/officeDocument/2006/customXml" ds:itemID="{3FF5A287-32D1-466F-B4AE-FF52DD0D3B08}">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79b98338-ec78-479b-9724-712ee48bf6ec"/>
    <ds:schemaRef ds:uri="http://schemas.microsoft.com/office/infopath/2007/PartnerControls"/>
    <ds:schemaRef ds:uri="f32c77f0-696b-4417-9598-38ad3b27cc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2818</Words>
  <Application>Microsoft Office PowerPoint</Application>
  <PresentationFormat>Widescreen</PresentationFormat>
  <Paragraphs>301</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-apple-system</vt:lpstr>
      <vt:lpstr>Aptos</vt:lpstr>
      <vt:lpstr>Arial</vt:lpstr>
      <vt:lpstr>Calibri</vt:lpstr>
      <vt:lpstr>Calibri Light</vt:lpstr>
      <vt:lpstr>Courier New</vt:lpstr>
      <vt:lpstr>Roboto</vt:lpstr>
      <vt:lpstr>Roboto Light</vt:lpstr>
      <vt:lpstr>Roboto Medium</vt:lpstr>
      <vt:lpstr>Roboto Medium</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McGrath</dc:creator>
  <cp:lastModifiedBy>Taylor Webster</cp:lastModifiedBy>
  <cp:revision>5</cp:revision>
  <cp:lastPrinted>2021-04-20T13:18:56Z</cp:lastPrinted>
  <dcterms:created xsi:type="dcterms:W3CDTF">2021-01-04T20:17:32Z</dcterms:created>
  <dcterms:modified xsi:type="dcterms:W3CDTF">2025-04-14T15:58:21Z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0x010100ADB92E5ABCE1D24BACB95CFECB1C7205</vt:lpwstr>
  </property>
  <property fmtid="{D5CDD505-2E9C-101B-9397-08002B2CF9AE}" pid="3" name="MediaServiceImageTags">
    <vt:lpwstr/>
  </property>
</Properties>
</file>